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5F0"/>
    <a:srgbClr val="F5F4F0"/>
    <a:srgbClr val="48237D"/>
    <a:srgbClr val="5B9BD5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04" y="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70B23-C048-454D-ADEA-E3DACBA03D3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81C30098-BE10-4F6F-B58C-0D970961D85B}">
      <dgm:prSet phldrT="[Text]" custT="1"/>
      <dgm:spPr>
        <a:solidFill>
          <a:srgbClr val="F5F4F0"/>
        </a:solidFill>
        <a:ln w="19050">
          <a:solidFill>
            <a:srgbClr val="48237D"/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Förfallen</a:t>
          </a:r>
        </a:p>
      </dgm:t>
    </dgm:pt>
    <dgm:pt modelId="{4FB21DBA-3D2A-4EC1-8A23-279220929F88}" type="parTrans" cxnId="{D638EF86-A45C-48C4-A918-260CF3D661F0}">
      <dgm:prSet/>
      <dgm:spPr/>
      <dgm:t>
        <a:bodyPr/>
        <a:lstStyle/>
        <a:p>
          <a:endParaRPr lang="sv-SE"/>
        </a:p>
      </dgm:t>
    </dgm:pt>
    <dgm:pt modelId="{EF644435-41C4-4FA1-BBC1-0252BB7EBE5D}" type="sibTrans" cxnId="{D638EF86-A45C-48C4-A918-260CF3D661F0}">
      <dgm:prSet/>
      <dgm:spPr/>
      <dgm:t>
        <a:bodyPr/>
        <a:lstStyle/>
        <a:p>
          <a:endParaRPr lang="sv-SE"/>
        </a:p>
      </dgm:t>
    </dgm:pt>
    <dgm:pt modelId="{802F5218-8045-4668-85D9-DC77ABB4196C}">
      <dgm:prSet phldrT="[Text]"/>
      <dgm:spPr>
        <a:ln w="19050">
          <a:solidFill>
            <a:srgbClr val="48237D"/>
          </a:solidFill>
        </a:ln>
      </dgm:spPr>
      <dgm:t>
        <a:bodyPr/>
        <a:lstStyle/>
        <a:p>
          <a:r>
            <a:rPr lang="sv-SE" dirty="0"/>
            <a:t>Meddelande i programmets sidopanel när du har förfallna kundfakturor.</a:t>
          </a:r>
        </a:p>
      </dgm:t>
    </dgm:pt>
    <dgm:pt modelId="{F66C3F56-7E4E-4641-96A9-2E677A59334D}" type="parTrans" cxnId="{C4EF52FB-69D4-4033-934F-5BA4221634FC}">
      <dgm:prSet/>
      <dgm:spPr/>
      <dgm:t>
        <a:bodyPr/>
        <a:lstStyle/>
        <a:p>
          <a:endParaRPr lang="sv-SE"/>
        </a:p>
      </dgm:t>
    </dgm:pt>
    <dgm:pt modelId="{5AEC9D50-70FA-465F-AF77-C33AD0D23C4C}" type="sibTrans" cxnId="{C4EF52FB-69D4-4033-934F-5BA4221634FC}">
      <dgm:prSet/>
      <dgm:spPr/>
      <dgm:t>
        <a:bodyPr/>
        <a:lstStyle/>
        <a:p>
          <a:endParaRPr lang="sv-SE"/>
        </a:p>
      </dgm:t>
    </dgm:pt>
    <dgm:pt modelId="{FF889273-CC13-4114-8663-EECB2630E5E3}">
      <dgm:prSet phldrT="[Text]"/>
      <dgm:spPr>
        <a:ln w="19050">
          <a:solidFill>
            <a:srgbClr val="48237D"/>
          </a:solidFill>
        </a:ln>
      </dgm:spPr>
      <dgm:t>
        <a:bodyPr/>
        <a:lstStyle/>
        <a:p>
          <a:r>
            <a:rPr lang="sv-SE" dirty="0"/>
            <a:t>I </a:t>
          </a:r>
          <a:r>
            <a:rPr lang="sv-SE" dirty="0" err="1"/>
            <a:t>programdelen</a:t>
          </a:r>
          <a:r>
            <a:rPr lang="sv-SE" dirty="0"/>
            <a:t> Betalningar – </a:t>
          </a:r>
          <a:r>
            <a:rPr lang="sv-SE" dirty="0" err="1"/>
            <a:t>AutoCollect</a:t>
          </a:r>
          <a:r>
            <a:rPr lang="sv-SE" dirty="0"/>
            <a:t> visas förfallna kundfakturor med status Förfallen.</a:t>
          </a:r>
        </a:p>
      </dgm:t>
    </dgm:pt>
    <dgm:pt modelId="{16AEF1AE-EE6E-4CDC-B16C-26AF2250D62E}" type="parTrans" cxnId="{4ACB9486-C392-404F-9819-1594A6F83A88}">
      <dgm:prSet/>
      <dgm:spPr/>
      <dgm:t>
        <a:bodyPr/>
        <a:lstStyle/>
        <a:p>
          <a:endParaRPr lang="sv-SE"/>
        </a:p>
      </dgm:t>
    </dgm:pt>
    <dgm:pt modelId="{7DF0F5F6-2975-47D0-B541-25701CFADE09}" type="sibTrans" cxnId="{4ACB9486-C392-404F-9819-1594A6F83A88}">
      <dgm:prSet/>
      <dgm:spPr/>
      <dgm:t>
        <a:bodyPr/>
        <a:lstStyle/>
        <a:p>
          <a:endParaRPr lang="sv-SE"/>
        </a:p>
      </dgm:t>
    </dgm:pt>
    <dgm:pt modelId="{DFE7F163-8F64-4157-B007-80ABB6B7F9D5}">
      <dgm:prSet phldrT="[Text]" custT="1"/>
      <dgm:spPr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Påminnelse</a:t>
          </a:r>
        </a:p>
      </dgm:t>
    </dgm:pt>
    <dgm:pt modelId="{7899E74A-738F-41E1-83C7-D9F89655A57B}" type="parTrans" cxnId="{485609D0-1C62-45D6-8DD9-F3830B84C695}">
      <dgm:prSet/>
      <dgm:spPr/>
      <dgm:t>
        <a:bodyPr/>
        <a:lstStyle/>
        <a:p>
          <a:endParaRPr lang="sv-SE"/>
        </a:p>
      </dgm:t>
    </dgm:pt>
    <dgm:pt modelId="{1BB228D1-4D3E-4B95-A1DF-DA4867F1F784}" type="sibTrans" cxnId="{485609D0-1C62-45D6-8DD9-F3830B84C695}">
      <dgm:prSet/>
      <dgm:spPr/>
      <dgm:t>
        <a:bodyPr/>
        <a:lstStyle/>
        <a:p>
          <a:endParaRPr lang="sv-SE"/>
        </a:p>
      </dgm:t>
    </dgm:pt>
    <dgm:pt modelId="{68F59394-FBBE-40CA-8350-BD6E57632A71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Tjänsten tar emot ditt uppdrag och skickar automatiskt en påminnelse till kunden.</a:t>
          </a:r>
        </a:p>
      </dgm:t>
    </dgm:pt>
    <dgm:pt modelId="{A0AA1C43-F1CF-4856-8A61-27FCF72F5CE9}" type="parTrans" cxnId="{B63DCD3C-AE5A-4199-AC5C-0E8BC05094CC}">
      <dgm:prSet/>
      <dgm:spPr/>
      <dgm:t>
        <a:bodyPr/>
        <a:lstStyle/>
        <a:p>
          <a:endParaRPr lang="sv-SE"/>
        </a:p>
      </dgm:t>
    </dgm:pt>
    <dgm:pt modelId="{55DF72E0-A156-4E10-B8AC-1E600E7C3164}" type="sibTrans" cxnId="{B63DCD3C-AE5A-4199-AC5C-0E8BC05094CC}">
      <dgm:prSet/>
      <dgm:spPr/>
      <dgm:t>
        <a:bodyPr/>
        <a:lstStyle/>
        <a:p>
          <a:endParaRPr lang="sv-SE"/>
        </a:p>
      </dgm:t>
    </dgm:pt>
    <dgm:pt modelId="{ACEACEED-90AE-43BC-BC43-1E43425D8A3E}">
      <dgm:prSet phldrT="[Text]" custT="1"/>
      <dgm:spPr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Inkassokrav</a:t>
          </a:r>
        </a:p>
      </dgm:t>
    </dgm:pt>
    <dgm:pt modelId="{BF6327D7-6AAC-44EA-8724-E539AD53059A}" type="parTrans" cxnId="{D4F37726-CDF3-46D7-87E7-3400BCBF94CB}">
      <dgm:prSet/>
      <dgm:spPr/>
      <dgm:t>
        <a:bodyPr/>
        <a:lstStyle/>
        <a:p>
          <a:endParaRPr lang="sv-SE"/>
        </a:p>
      </dgm:t>
    </dgm:pt>
    <dgm:pt modelId="{BD0FC2D3-9004-458F-BF05-85DC60371004}" type="sibTrans" cxnId="{D4F37726-CDF3-46D7-87E7-3400BCBF94CB}">
      <dgm:prSet/>
      <dgm:spPr/>
      <dgm:t>
        <a:bodyPr/>
        <a:lstStyle/>
        <a:p>
          <a:endParaRPr lang="sv-SE"/>
        </a:p>
      </dgm:t>
    </dgm:pt>
    <dgm:pt modelId="{4F66EBA8-6854-4910-AF88-3707994A064D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Om kunden inte betalar trots påminnelsen skickas automatiskt ett inkassokrav.</a:t>
          </a:r>
        </a:p>
      </dgm:t>
    </dgm:pt>
    <dgm:pt modelId="{FEBF0D4C-6B79-4285-B3B9-27101FF74662}" type="parTrans" cxnId="{9248CF13-974A-4335-8B81-A74D39A39FF3}">
      <dgm:prSet/>
      <dgm:spPr/>
      <dgm:t>
        <a:bodyPr/>
        <a:lstStyle/>
        <a:p>
          <a:endParaRPr lang="sv-SE"/>
        </a:p>
      </dgm:t>
    </dgm:pt>
    <dgm:pt modelId="{1539194A-91D5-414D-926D-1676A0604236}" type="sibTrans" cxnId="{9248CF13-974A-4335-8B81-A74D39A39FF3}">
      <dgm:prSet/>
      <dgm:spPr/>
      <dgm:t>
        <a:bodyPr/>
        <a:lstStyle/>
        <a:p>
          <a:endParaRPr lang="sv-SE"/>
        </a:p>
      </dgm:t>
    </dgm:pt>
    <dgm:pt modelId="{2E7CFD4D-1B60-41CB-B9D3-5918E722C451}">
      <dgm:prSet phldrT="[Text]"/>
      <dgm:spPr>
        <a:ln w="19050">
          <a:solidFill>
            <a:srgbClr val="48237D"/>
          </a:solidFill>
        </a:ln>
      </dgm:spPr>
      <dgm:t>
        <a:bodyPr/>
        <a:lstStyle/>
        <a:p>
          <a:r>
            <a:rPr lang="sv-SE" dirty="0"/>
            <a:t>Markera fakturan, ange fakturainnehåll och välj kommandot Skicka uppdrag.</a:t>
          </a:r>
        </a:p>
      </dgm:t>
    </dgm:pt>
    <dgm:pt modelId="{94EF6F1D-EC83-461F-B65F-22F131190965}" type="parTrans" cxnId="{7E2E0AF5-150C-43F4-9434-FC3C3FF9FE47}">
      <dgm:prSet/>
      <dgm:spPr/>
      <dgm:t>
        <a:bodyPr/>
        <a:lstStyle/>
        <a:p>
          <a:endParaRPr lang="sv-SE"/>
        </a:p>
      </dgm:t>
    </dgm:pt>
    <dgm:pt modelId="{F9CE45AC-E328-40D0-90D9-CAC1A514629A}" type="sibTrans" cxnId="{7E2E0AF5-150C-43F4-9434-FC3C3FF9FE47}">
      <dgm:prSet/>
      <dgm:spPr/>
      <dgm:t>
        <a:bodyPr/>
        <a:lstStyle/>
        <a:p>
          <a:endParaRPr lang="sv-SE"/>
        </a:p>
      </dgm:t>
    </dgm:pt>
    <dgm:pt modelId="{DBA1C721-5999-451A-A2C1-E0268428BCF9}">
      <dgm:prSet phldrT="[Text]" custT="1"/>
      <dgm:spPr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Välj åtgärd</a:t>
          </a:r>
        </a:p>
      </dgm:t>
    </dgm:pt>
    <dgm:pt modelId="{C0D7F132-5C3F-41F7-8A71-EFBF15357958}" type="parTrans" cxnId="{CC6131EC-5EE7-4BD6-8F2B-73A5CA5506A1}">
      <dgm:prSet/>
      <dgm:spPr/>
      <dgm:t>
        <a:bodyPr/>
        <a:lstStyle/>
        <a:p>
          <a:endParaRPr lang="sv-SE"/>
        </a:p>
      </dgm:t>
    </dgm:pt>
    <dgm:pt modelId="{37AC88EF-709B-486E-B554-1F6D44B40C4E}" type="sibTrans" cxnId="{CC6131EC-5EE7-4BD6-8F2B-73A5CA5506A1}">
      <dgm:prSet/>
      <dgm:spPr/>
      <dgm:t>
        <a:bodyPr/>
        <a:lstStyle/>
        <a:p>
          <a:endParaRPr lang="sv-SE"/>
        </a:p>
      </dgm:t>
    </dgm:pt>
    <dgm:pt modelId="{8BA91599-CA8E-4962-879B-38F7E0DD8BA0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Om kunden inte betalar trots påminnelse och inkassokrav väljer du om du vill gå vidare med uppdraget till Kronofogden eller sätta det på fortsatt bevakning.</a:t>
          </a:r>
        </a:p>
      </dgm:t>
    </dgm:pt>
    <dgm:pt modelId="{5C7728BD-B5C7-448B-9A5F-0A626CB68EF9}" type="parTrans" cxnId="{2EDEFFFE-CF41-4D83-839D-069A32A9A528}">
      <dgm:prSet/>
      <dgm:spPr/>
      <dgm:t>
        <a:bodyPr/>
        <a:lstStyle/>
        <a:p>
          <a:endParaRPr lang="sv-SE"/>
        </a:p>
      </dgm:t>
    </dgm:pt>
    <dgm:pt modelId="{58093EE3-1B0E-4352-B7BA-B0E1BE95D8EB}" type="sibTrans" cxnId="{2EDEFFFE-CF41-4D83-839D-069A32A9A528}">
      <dgm:prSet/>
      <dgm:spPr/>
      <dgm:t>
        <a:bodyPr/>
        <a:lstStyle/>
        <a:p>
          <a:endParaRPr lang="sv-SE"/>
        </a:p>
      </dgm:t>
    </dgm:pt>
    <dgm:pt modelId="{1A10527E-D718-4298-82A5-93B29276B609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 kan alltid återkalla ditt uppdrag.</a:t>
          </a:r>
        </a:p>
      </dgm:t>
    </dgm:pt>
    <dgm:pt modelId="{21AE12F4-5A4B-433D-AF9E-8DFAFA2E6121}" type="parTrans" cxnId="{CAA03D6C-F01A-48E9-8D20-2232CC06ADC3}">
      <dgm:prSet/>
      <dgm:spPr/>
      <dgm:t>
        <a:bodyPr/>
        <a:lstStyle/>
        <a:p>
          <a:endParaRPr lang="sv-SE"/>
        </a:p>
      </dgm:t>
    </dgm:pt>
    <dgm:pt modelId="{618A2248-C64C-43A9-9E55-E40FD6869E86}" type="sibTrans" cxnId="{CAA03D6C-F01A-48E9-8D20-2232CC06ADC3}">
      <dgm:prSet/>
      <dgm:spPr/>
      <dgm:t>
        <a:bodyPr/>
        <a:lstStyle/>
        <a:p>
          <a:endParaRPr lang="sv-SE"/>
        </a:p>
      </dgm:t>
    </dgm:pt>
    <dgm:pt modelId="{4E046411-8904-4005-9336-CF7A4E841B70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 Påminnelse.</a:t>
          </a:r>
        </a:p>
      </dgm:t>
    </dgm:pt>
    <dgm:pt modelId="{0738446E-9A81-46FE-A1C8-B92A8577EA15}" type="parTrans" cxnId="{76F2B2FC-5D28-4D29-AD3F-9C92B8CF0798}">
      <dgm:prSet/>
      <dgm:spPr/>
      <dgm:t>
        <a:bodyPr/>
        <a:lstStyle/>
        <a:p>
          <a:endParaRPr lang="sv-SE"/>
        </a:p>
      </dgm:t>
    </dgm:pt>
    <dgm:pt modelId="{C39310BC-FDA3-4A46-93BE-B3207B4B8A53}" type="sibTrans" cxnId="{76F2B2FC-5D28-4D29-AD3F-9C92B8CF0798}">
      <dgm:prSet/>
      <dgm:spPr/>
      <dgm:t>
        <a:bodyPr/>
        <a:lstStyle/>
        <a:p>
          <a:endParaRPr lang="sv-SE"/>
        </a:p>
      </dgm:t>
    </dgm:pt>
    <dgm:pt modelId="{89093D1C-E624-4900-8546-76F88334A2C0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 Inkassokrav.</a:t>
          </a:r>
        </a:p>
      </dgm:t>
    </dgm:pt>
    <dgm:pt modelId="{CB3C2D62-27D3-4AA0-B136-469496545F07}" type="parTrans" cxnId="{C40B8FDE-6D32-4F76-8187-0DE48F716824}">
      <dgm:prSet/>
      <dgm:spPr/>
      <dgm:t>
        <a:bodyPr/>
        <a:lstStyle/>
        <a:p>
          <a:endParaRPr lang="sv-SE"/>
        </a:p>
      </dgm:t>
    </dgm:pt>
    <dgm:pt modelId="{DFEACB9E-2983-4A00-B85B-0062A75021E6}" type="sibTrans" cxnId="{C40B8FDE-6D32-4F76-8187-0DE48F716824}">
      <dgm:prSet/>
      <dgm:spPr/>
      <dgm:t>
        <a:bodyPr/>
        <a:lstStyle/>
        <a:p>
          <a:endParaRPr lang="sv-SE"/>
        </a:p>
      </dgm:t>
    </dgm:pt>
    <dgm:pt modelId="{E8C057F7-5247-4385-81B4-BA9789D15D81}">
      <dgm:prSet phldrT="[Text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gm:spPr>
      <dgm:t>
        <a:bodyPr spcFirstLastPara="0" vert="horz" wrap="square" lIns="49784" tIns="4445" rIns="4445" bIns="4445" numCol="1" spcCol="1270" anchor="ctr" anchorCtr="0"/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statusen Välj åtgärd.</a:t>
          </a:r>
        </a:p>
      </dgm:t>
    </dgm:pt>
    <dgm:pt modelId="{3C702737-509D-4C39-BB54-B8BC0043C4A8}" type="parTrans" cxnId="{8D6A9A87-A8FF-4F2D-B9F7-4AA9B3A552D1}">
      <dgm:prSet/>
      <dgm:spPr/>
      <dgm:t>
        <a:bodyPr/>
        <a:lstStyle/>
        <a:p>
          <a:endParaRPr lang="sv-SE"/>
        </a:p>
      </dgm:t>
    </dgm:pt>
    <dgm:pt modelId="{260559D1-3981-4C0F-BDC3-C54B1C72179F}" type="sibTrans" cxnId="{8D6A9A87-A8FF-4F2D-B9F7-4AA9B3A552D1}">
      <dgm:prSet/>
      <dgm:spPr/>
      <dgm:t>
        <a:bodyPr/>
        <a:lstStyle/>
        <a:p>
          <a:endParaRPr lang="sv-SE"/>
        </a:p>
      </dgm:t>
    </dgm:pt>
    <dgm:pt modelId="{C8C16726-BD9A-4016-B275-607A265B86CB}" type="pres">
      <dgm:prSet presAssocID="{D4870B23-C048-454D-ADEA-E3DACBA03D37}" presName="linearFlow" presStyleCnt="0">
        <dgm:presLayoutVars>
          <dgm:dir/>
          <dgm:animLvl val="lvl"/>
          <dgm:resizeHandles val="exact"/>
        </dgm:presLayoutVars>
      </dgm:prSet>
      <dgm:spPr/>
    </dgm:pt>
    <dgm:pt modelId="{B73A1912-0B3C-4983-B650-0C61FB0E28F4}" type="pres">
      <dgm:prSet presAssocID="{81C30098-BE10-4F6F-B58C-0D970961D85B}" presName="composite" presStyleCnt="0"/>
      <dgm:spPr/>
    </dgm:pt>
    <dgm:pt modelId="{4E48B680-F534-4B84-8D65-ECD861F74578}" type="pres">
      <dgm:prSet presAssocID="{81C30098-BE10-4F6F-B58C-0D970961D85B}" presName="parentText" presStyleLbl="alignNode1" presStyleIdx="0" presStyleCnt="4" custLinFactNeighborX="-98579" custLinFactNeighborY="-7161">
        <dgm:presLayoutVars>
          <dgm:chMax val="1"/>
          <dgm:bulletEnabled val="1"/>
        </dgm:presLayoutVars>
      </dgm:prSet>
      <dgm:spPr/>
    </dgm:pt>
    <dgm:pt modelId="{35F45BCC-0974-4971-B416-5204F6667DD8}" type="pres">
      <dgm:prSet presAssocID="{81C30098-BE10-4F6F-B58C-0D970961D85B}" presName="descendantText" presStyleLbl="alignAcc1" presStyleIdx="0" presStyleCnt="4">
        <dgm:presLayoutVars>
          <dgm:bulletEnabled val="1"/>
        </dgm:presLayoutVars>
      </dgm:prSet>
      <dgm:spPr/>
    </dgm:pt>
    <dgm:pt modelId="{998C3190-8BF3-45B3-97F1-9BEC77BA1F93}" type="pres">
      <dgm:prSet presAssocID="{EF644435-41C4-4FA1-BBC1-0252BB7EBE5D}" presName="sp" presStyleCnt="0"/>
      <dgm:spPr/>
    </dgm:pt>
    <dgm:pt modelId="{7087BB2D-17F8-4C8A-BFA1-6F1DB1551EC6}" type="pres">
      <dgm:prSet presAssocID="{DFE7F163-8F64-4157-B007-80ABB6B7F9D5}" presName="composite" presStyleCnt="0"/>
      <dgm:spPr/>
    </dgm:pt>
    <dgm:pt modelId="{479AEB14-A905-41B3-968B-0E7F67A5EEFB}" type="pres">
      <dgm:prSet presAssocID="{DFE7F163-8F64-4157-B007-80ABB6B7F9D5}" presName="parentText" presStyleLbl="alignNode1" presStyleIdx="1" presStyleCnt="4">
        <dgm:presLayoutVars>
          <dgm:chMax val="1"/>
          <dgm:bulletEnabled val="1"/>
        </dgm:presLayoutVars>
      </dgm:prSet>
      <dgm:spPr>
        <a:xfrm rot="5400000">
          <a:off x="-166066" y="1117395"/>
          <a:ext cx="1107108" cy="774975"/>
        </a:xfrm>
        <a:prstGeom prst="chevron">
          <a:avLst/>
        </a:prstGeom>
      </dgm:spPr>
    </dgm:pt>
    <dgm:pt modelId="{39F54503-F085-4902-AAAB-C3EA2625410D}" type="pres">
      <dgm:prSet presAssocID="{DFE7F163-8F64-4157-B007-80ABB6B7F9D5}" presName="descendantText" presStyleLbl="alignAcc1" presStyleIdx="1" presStyleCnt="4">
        <dgm:presLayoutVars>
          <dgm:bulletEnabled val="1"/>
        </dgm:presLayoutVars>
      </dgm:prSet>
      <dgm:spPr>
        <a:xfrm rot="5400000">
          <a:off x="1610143" y="116160"/>
          <a:ext cx="719620" cy="2389956"/>
        </a:xfrm>
        <a:prstGeom prst="round2SameRect">
          <a:avLst/>
        </a:prstGeom>
      </dgm:spPr>
    </dgm:pt>
    <dgm:pt modelId="{368490F5-DDE6-4253-AFED-DFD66E1DC98E}" type="pres">
      <dgm:prSet presAssocID="{1BB228D1-4D3E-4B95-A1DF-DA4867F1F784}" presName="sp" presStyleCnt="0"/>
      <dgm:spPr/>
    </dgm:pt>
    <dgm:pt modelId="{80BDFD14-B86B-4147-83DA-ED46D091E878}" type="pres">
      <dgm:prSet presAssocID="{ACEACEED-90AE-43BC-BC43-1E43425D8A3E}" presName="composite" presStyleCnt="0"/>
      <dgm:spPr/>
    </dgm:pt>
    <dgm:pt modelId="{83FA6149-08F1-437F-AE33-5A51810E5F19}" type="pres">
      <dgm:prSet presAssocID="{ACEACEED-90AE-43BC-BC43-1E43425D8A3E}" presName="parentText" presStyleLbl="alignNode1" presStyleIdx="2" presStyleCnt="4">
        <dgm:presLayoutVars>
          <dgm:chMax val="1"/>
          <dgm:bulletEnabled val="1"/>
        </dgm:presLayoutVars>
      </dgm:prSet>
      <dgm:spPr>
        <a:xfrm rot="5400000">
          <a:off x="-166066" y="2068350"/>
          <a:ext cx="1107108" cy="774975"/>
        </a:xfrm>
        <a:prstGeom prst="chevron">
          <a:avLst/>
        </a:prstGeom>
      </dgm:spPr>
    </dgm:pt>
    <dgm:pt modelId="{C89A60EE-66D3-4870-9AA2-45EDCE400F58}" type="pres">
      <dgm:prSet presAssocID="{ACEACEED-90AE-43BC-BC43-1E43425D8A3E}" presName="descendantText" presStyleLbl="alignAcc1" presStyleIdx="2" presStyleCnt="4" custLinFactNeighborX="26623" custLinFactNeighborY="-3004">
        <dgm:presLayoutVars>
          <dgm:bulletEnabled val="1"/>
        </dgm:presLayoutVars>
      </dgm:prSet>
      <dgm:spPr>
        <a:xfrm rot="5400000">
          <a:off x="1610143" y="1045498"/>
          <a:ext cx="719620" cy="2389956"/>
        </a:xfrm>
        <a:prstGeom prst="round2SameRect">
          <a:avLst/>
        </a:prstGeom>
      </dgm:spPr>
    </dgm:pt>
    <dgm:pt modelId="{F183A0D2-8234-424B-9B81-E799EF225885}" type="pres">
      <dgm:prSet presAssocID="{BD0FC2D3-9004-458F-BF05-85DC60371004}" presName="sp" presStyleCnt="0"/>
      <dgm:spPr/>
    </dgm:pt>
    <dgm:pt modelId="{54A79AC9-6E7F-41E0-97DE-F773469EAABA}" type="pres">
      <dgm:prSet presAssocID="{DBA1C721-5999-451A-A2C1-E0268428BCF9}" presName="composite" presStyleCnt="0"/>
      <dgm:spPr/>
    </dgm:pt>
    <dgm:pt modelId="{71634E16-77A2-4B4A-ABCC-6449545EF766}" type="pres">
      <dgm:prSet presAssocID="{DBA1C721-5999-451A-A2C1-E0268428BCF9}" presName="parentText" presStyleLbl="alignNode1" presStyleIdx="3" presStyleCnt="4">
        <dgm:presLayoutVars>
          <dgm:chMax val="1"/>
          <dgm:bulletEnabled val="1"/>
        </dgm:presLayoutVars>
      </dgm:prSet>
      <dgm:spPr>
        <a:xfrm rot="5400000">
          <a:off x="-166066" y="3019305"/>
          <a:ext cx="1107108" cy="774975"/>
        </a:xfrm>
        <a:prstGeom prst="chevron">
          <a:avLst/>
        </a:prstGeom>
      </dgm:spPr>
    </dgm:pt>
    <dgm:pt modelId="{17AE26A8-1828-4E57-A892-B4ADC5BAE6C4}" type="pres">
      <dgm:prSet presAssocID="{DBA1C721-5999-451A-A2C1-E0268428BCF9}" presName="descendantText" presStyleLbl="alignAcc1" presStyleIdx="3" presStyleCnt="4">
        <dgm:presLayoutVars>
          <dgm:bulletEnabled val="1"/>
        </dgm:presLayoutVars>
      </dgm:prSet>
      <dgm:spPr>
        <a:xfrm rot="5400000">
          <a:off x="1610143" y="2018071"/>
          <a:ext cx="719620" cy="2389956"/>
        </a:xfrm>
        <a:prstGeom prst="round2SameRect">
          <a:avLst/>
        </a:prstGeom>
      </dgm:spPr>
    </dgm:pt>
  </dgm:ptLst>
  <dgm:cxnLst>
    <dgm:cxn modelId="{9248CF13-974A-4335-8B81-A74D39A39FF3}" srcId="{ACEACEED-90AE-43BC-BC43-1E43425D8A3E}" destId="{4F66EBA8-6854-4910-AF88-3707994A064D}" srcOrd="0" destOrd="0" parTransId="{FEBF0D4C-6B79-4285-B3B9-27101FF74662}" sibTransId="{1539194A-91D5-414D-926D-1676A0604236}"/>
    <dgm:cxn modelId="{F38CF81A-0135-4483-A069-A285776B0FDF}" type="presOf" srcId="{ACEACEED-90AE-43BC-BC43-1E43425D8A3E}" destId="{83FA6149-08F1-437F-AE33-5A51810E5F19}" srcOrd="0" destOrd="0" presId="urn:microsoft.com/office/officeart/2005/8/layout/chevron2"/>
    <dgm:cxn modelId="{D4F37726-CDF3-46D7-87E7-3400BCBF94CB}" srcId="{D4870B23-C048-454D-ADEA-E3DACBA03D37}" destId="{ACEACEED-90AE-43BC-BC43-1E43425D8A3E}" srcOrd="2" destOrd="0" parTransId="{BF6327D7-6AAC-44EA-8724-E539AD53059A}" sibTransId="{BD0FC2D3-9004-458F-BF05-85DC60371004}"/>
    <dgm:cxn modelId="{C3F43539-93F7-4D97-A776-D43D3EA4F9ED}" type="presOf" srcId="{8BA91599-CA8E-4962-879B-38F7E0DD8BA0}" destId="{17AE26A8-1828-4E57-A892-B4ADC5BAE6C4}" srcOrd="0" destOrd="0" presId="urn:microsoft.com/office/officeart/2005/8/layout/chevron2"/>
    <dgm:cxn modelId="{B63DCD3C-AE5A-4199-AC5C-0E8BC05094CC}" srcId="{DFE7F163-8F64-4157-B007-80ABB6B7F9D5}" destId="{68F59394-FBBE-40CA-8350-BD6E57632A71}" srcOrd="0" destOrd="0" parTransId="{A0AA1C43-F1CF-4856-8A61-27FCF72F5CE9}" sibTransId="{55DF72E0-A156-4E10-B8AC-1E600E7C3164}"/>
    <dgm:cxn modelId="{D23DCB40-D8CA-483D-A454-EC96CEC37571}" type="presOf" srcId="{1A10527E-D718-4298-82A5-93B29276B609}" destId="{17AE26A8-1828-4E57-A892-B4ADC5BAE6C4}" srcOrd="0" destOrd="1" presId="urn:microsoft.com/office/officeart/2005/8/layout/chevron2"/>
    <dgm:cxn modelId="{93B3AC5C-148B-44BA-9D58-C2F239E3DE05}" type="presOf" srcId="{DBA1C721-5999-451A-A2C1-E0268428BCF9}" destId="{71634E16-77A2-4B4A-ABCC-6449545EF766}" srcOrd="0" destOrd="0" presId="urn:microsoft.com/office/officeart/2005/8/layout/chevron2"/>
    <dgm:cxn modelId="{EB0E9766-4A5A-4B20-89E9-19D45860FDA3}" type="presOf" srcId="{FF889273-CC13-4114-8663-EECB2630E5E3}" destId="{35F45BCC-0974-4971-B416-5204F6667DD8}" srcOrd="0" destOrd="1" presId="urn:microsoft.com/office/officeart/2005/8/layout/chevron2"/>
    <dgm:cxn modelId="{CAA03D6C-F01A-48E9-8D20-2232CC06ADC3}" srcId="{DBA1C721-5999-451A-A2C1-E0268428BCF9}" destId="{1A10527E-D718-4298-82A5-93B29276B609}" srcOrd="1" destOrd="0" parTransId="{21AE12F4-5A4B-433D-AF9E-8DFAFA2E6121}" sibTransId="{618A2248-C64C-43A9-9E55-E40FD6869E86}"/>
    <dgm:cxn modelId="{B7806B6C-6894-4FB8-BB9C-220DE41181C5}" type="presOf" srcId="{2E7CFD4D-1B60-41CB-B9D3-5918E722C451}" destId="{35F45BCC-0974-4971-B416-5204F6667DD8}" srcOrd="0" destOrd="2" presId="urn:microsoft.com/office/officeart/2005/8/layout/chevron2"/>
    <dgm:cxn modelId="{CF7CA454-F7A8-45BA-83F7-28C049BC06B4}" type="presOf" srcId="{4F66EBA8-6854-4910-AF88-3707994A064D}" destId="{C89A60EE-66D3-4870-9AA2-45EDCE400F58}" srcOrd="0" destOrd="0" presId="urn:microsoft.com/office/officeart/2005/8/layout/chevron2"/>
    <dgm:cxn modelId="{A60C6757-92C9-427C-90A4-43F4AA912E7C}" type="presOf" srcId="{81C30098-BE10-4F6F-B58C-0D970961D85B}" destId="{4E48B680-F534-4B84-8D65-ECD861F74578}" srcOrd="0" destOrd="0" presId="urn:microsoft.com/office/officeart/2005/8/layout/chevron2"/>
    <dgm:cxn modelId="{36936182-1D75-474F-976F-A313B65EF011}" type="presOf" srcId="{89093D1C-E624-4900-8546-76F88334A2C0}" destId="{C89A60EE-66D3-4870-9AA2-45EDCE400F58}" srcOrd="0" destOrd="1" presId="urn:microsoft.com/office/officeart/2005/8/layout/chevron2"/>
    <dgm:cxn modelId="{4ACB9486-C392-404F-9819-1594A6F83A88}" srcId="{81C30098-BE10-4F6F-B58C-0D970961D85B}" destId="{FF889273-CC13-4114-8663-EECB2630E5E3}" srcOrd="1" destOrd="0" parTransId="{16AEF1AE-EE6E-4CDC-B16C-26AF2250D62E}" sibTransId="{7DF0F5F6-2975-47D0-B541-25701CFADE09}"/>
    <dgm:cxn modelId="{D638EF86-A45C-48C4-A918-260CF3D661F0}" srcId="{D4870B23-C048-454D-ADEA-E3DACBA03D37}" destId="{81C30098-BE10-4F6F-B58C-0D970961D85B}" srcOrd="0" destOrd="0" parTransId="{4FB21DBA-3D2A-4EC1-8A23-279220929F88}" sibTransId="{EF644435-41C4-4FA1-BBC1-0252BB7EBE5D}"/>
    <dgm:cxn modelId="{8D6A9A87-A8FF-4F2D-B9F7-4AA9B3A552D1}" srcId="{DBA1C721-5999-451A-A2C1-E0268428BCF9}" destId="{E8C057F7-5247-4385-81B4-BA9789D15D81}" srcOrd="2" destOrd="0" parTransId="{3C702737-509D-4C39-BB54-B8BC0043C4A8}" sibTransId="{260559D1-3981-4C0F-BDC3-C54B1C72179F}"/>
    <dgm:cxn modelId="{54F84B97-5EE8-4489-AE58-D2430C344AAE}" type="presOf" srcId="{802F5218-8045-4668-85D9-DC77ABB4196C}" destId="{35F45BCC-0974-4971-B416-5204F6667DD8}" srcOrd="0" destOrd="0" presId="urn:microsoft.com/office/officeart/2005/8/layout/chevron2"/>
    <dgm:cxn modelId="{FF0CD497-47EC-44FA-BA5C-C4301CB92B27}" type="presOf" srcId="{68F59394-FBBE-40CA-8350-BD6E57632A71}" destId="{39F54503-F085-4902-AAAB-C3EA2625410D}" srcOrd="0" destOrd="0" presId="urn:microsoft.com/office/officeart/2005/8/layout/chevron2"/>
    <dgm:cxn modelId="{A814A39E-A972-4EB2-A1C5-2E81E36FD599}" type="presOf" srcId="{DFE7F163-8F64-4157-B007-80ABB6B7F9D5}" destId="{479AEB14-A905-41B3-968B-0E7F67A5EEFB}" srcOrd="0" destOrd="0" presId="urn:microsoft.com/office/officeart/2005/8/layout/chevron2"/>
    <dgm:cxn modelId="{67A9CCAB-2EA3-488A-A778-D6D3A033E86F}" type="presOf" srcId="{D4870B23-C048-454D-ADEA-E3DACBA03D37}" destId="{C8C16726-BD9A-4016-B275-607A265B86CB}" srcOrd="0" destOrd="0" presId="urn:microsoft.com/office/officeart/2005/8/layout/chevron2"/>
    <dgm:cxn modelId="{485609D0-1C62-45D6-8DD9-F3830B84C695}" srcId="{D4870B23-C048-454D-ADEA-E3DACBA03D37}" destId="{DFE7F163-8F64-4157-B007-80ABB6B7F9D5}" srcOrd="1" destOrd="0" parTransId="{7899E74A-738F-41E1-83C7-D9F89655A57B}" sibTransId="{1BB228D1-4D3E-4B95-A1DF-DA4867F1F784}"/>
    <dgm:cxn modelId="{C40B8FDE-6D32-4F76-8187-0DE48F716824}" srcId="{ACEACEED-90AE-43BC-BC43-1E43425D8A3E}" destId="{89093D1C-E624-4900-8546-76F88334A2C0}" srcOrd="1" destOrd="0" parTransId="{CB3C2D62-27D3-4AA0-B136-469496545F07}" sibTransId="{DFEACB9E-2983-4A00-B85B-0062A75021E6}"/>
    <dgm:cxn modelId="{9A2450DF-E6B2-4AAC-B6C0-A780549101C6}" type="presOf" srcId="{4E046411-8904-4005-9336-CF7A4E841B70}" destId="{39F54503-F085-4902-AAAB-C3EA2625410D}" srcOrd="0" destOrd="1" presId="urn:microsoft.com/office/officeart/2005/8/layout/chevron2"/>
    <dgm:cxn modelId="{CC6131EC-5EE7-4BD6-8F2B-73A5CA5506A1}" srcId="{D4870B23-C048-454D-ADEA-E3DACBA03D37}" destId="{DBA1C721-5999-451A-A2C1-E0268428BCF9}" srcOrd="3" destOrd="0" parTransId="{C0D7F132-5C3F-41F7-8A71-EFBF15357958}" sibTransId="{37AC88EF-709B-486E-B554-1F6D44B40C4E}"/>
    <dgm:cxn modelId="{7E2E0AF5-150C-43F4-9434-FC3C3FF9FE47}" srcId="{81C30098-BE10-4F6F-B58C-0D970961D85B}" destId="{2E7CFD4D-1B60-41CB-B9D3-5918E722C451}" srcOrd="2" destOrd="0" parTransId="{94EF6F1D-EC83-461F-B65F-22F131190965}" sibTransId="{F9CE45AC-E328-40D0-90D9-CAC1A514629A}"/>
    <dgm:cxn modelId="{8D3AA9F6-4E1F-47C3-A960-79DCAB5D1776}" type="presOf" srcId="{E8C057F7-5247-4385-81B4-BA9789D15D81}" destId="{17AE26A8-1828-4E57-A892-B4ADC5BAE6C4}" srcOrd="0" destOrd="2" presId="urn:microsoft.com/office/officeart/2005/8/layout/chevron2"/>
    <dgm:cxn modelId="{C4EF52FB-69D4-4033-934F-5BA4221634FC}" srcId="{81C30098-BE10-4F6F-B58C-0D970961D85B}" destId="{802F5218-8045-4668-85D9-DC77ABB4196C}" srcOrd="0" destOrd="0" parTransId="{F66C3F56-7E4E-4641-96A9-2E677A59334D}" sibTransId="{5AEC9D50-70FA-465F-AF77-C33AD0D23C4C}"/>
    <dgm:cxn modelId="{76F2B2FC-5D28-4D29-AD3F-9C92B8CF0798}" srcId="{DFE7F163-8F64-4157-B007-80ABB6B7F9D5}" destId="{4E046411-8904-4005-9336-CF7A4E841B70}" srcOrd="1" destOrd="0" parTransId="{0738446E-9A81-46FE-A1C8-B92A8577EA15}" sibTransId="{C39310BC-FDA3-4A46-93BE-B3207B4B8A53}"/>
    <dgm:cxn modelId="{2EDEFFFE-CF41-4D83-839D-069A32A9A528}" srcId="{DBA1C721-5999-451A-A2C1-E0268428BCF9}" destId="{8BA91599-CA8E-4962-879B-38F7E0DD8BA0}" srcOrd="0" destOrd="0" parTransId="{5C7728BD-B5C7-448B-9A5F-0A626CB68EF9}" sibTransId="{58093EE3-1B0E-4352-B7BA-B0E1BE95D8EB}"/>
    <dgm:cxn modelId="{6545091C-8C27-45F5-B9F8-CD3B2ED79F1B}" type="presParOf" srcId="{C8C16726-BD9A-4016-B275-607A265B86CB}" destId="{B73A1912-0B3C-4983-B650-0C61FB0E28F4}" srcOrd="0" destOrd="0" presId="urn:microsoft.com/office/officeart/2005/8/layout/chevron2"/>
    <dgm:cxn modelId="{A5AEC7C8-F5E5-4C81-9392-2AB55CBF3E1E}" type="presParOf" srcId="{B73A1912-0B3C-4983-B650-0C61FB0E28F4}" destId="{4E48B680-F534-4B84-8D65-ECD861F74578}" srcOrd="0" destOrd="0" presId="urn:microsoft.com/office/officeart/2005/8/layout/chevron2"/>
    <dgm:cxn modelId="{B12CA39C-84E8-46FA-B0A5-B92F5891B772}" type="presParOf" srcId="{B73A1912-0B3C-4983-B650-0C61FB0E28F4}" destId="{35F45BCC-0974-4971-B416-5204F6667DD8}" srcOrd="1" destOrd="0" presId="urn:microsoft.com/office/officeart/2005/8/layout/chevron2"/>
    <dgm:cxn modelId="{002575CB-11BC-48FE-9BD5-D315F7F338F0}" type="presParOf" srcId="{C8C16726-BD9A-4016-B275-607A265B86CB}" destId="{998C3190-8BF3-45B3-97F1-9BEC77BA1F93}" srcOrd="1" destOrd="0" presId="urn:microsoft.com/office/officeart/2005/8/layout/chevron2"/>
    <dgm:cxn modelId="{E85B80CB-862F-45F8-A8AE-DAF06CED080B}" type="presParOf" srcId="{C8C16726-BD9A-4016-B275-607A265B86CB}" destId="{7087BB2D-17F8-4C8A-BFA1-6F1DB1551EC6}" srcOrd="2" destOrd="0" presId="urn:microsoft.com/office/officeart/2005/8/layout/chevron2"/>
    <dgm:cxn modelId="{61AE1C99-8A60-4841-B8E6-E9DD84CBF0D3}" type="presParOf" srcId="{7087BB2D-17F8-4C8A-BFA1-6F1DB1551EC6}" destId="{479AEB14-A905-41B3-968B-0E7F67A5EEFB}" srcOrd="0" destOrd="0" presId="urn:microsoft.com/office/officeart/2005/8/layout/chevron2"/>
    <dgm:cxn modelId="{3BD7057B-B207-4848-8B4D-4D5A2D089CD9}" type="presParOf" srcId="{7087BB2D-17F8-4C8A-BFA1-6F1DB1551EC6}" destId="{39F54503-F085-4902-AAAB-C3EA2625410D}" srcOrd="1" destOrd="0" presId="urn:microsoft.com/office/officeart/2005/8/layout/chevron2"/>
    <dgm:cxn modelId="{CF36FE9F-6ED1-4A47-BAE9-9582D70A0647}" type="presParOf" srcId="{C8C16726-BD9A-4016-B275-607A265B86CB}" destId="{368490F5-DDE6-4253-AFED-DFD66E1DC98E}" srcOrd="3" destOrd="0" presId="urn:microsoft.com/office/officeart/2005/8/layout/chevron2"/>
    <dgm:cxn modelId="{B1CFE658-3F3A-4D8B-8526-02391D039197}" type="presParOf" srcId="{C8C16726-BD9A-4016-B275-607A265B86CB}" destId="{80BDFD14-B86B-4147-83DA-ED46D091E878}" srcOrd="4" destOrd="0" presId="urn:microsoft.com/office/officeart/2005/8/layout/chevron2"/>
    <dgm:cxn modelId="{B5C71B41-F850-4111-BB44-9E5A1E383FB3}" type="presParOf" srcId="{80BDFD14-B86B-4147-83DA-ED46D091E878}" destId="{83FA6149-08F1-437F-AE33-5A51810E5F19}" srcOrd="0" destOrd="0" presId="urn:microsoft.com/office/officeart/2005/8/layout/chevron2"/>
    <dgm:cxn modelId="{83F8E08B-5D52-44F0-BAFD-59334D56D9E1}" type="presParOf" srcId="{80BDFD14-B86B-4147-83DA-ED46D091E878}" destId="{C89A60EE-66D3-4870-9AA2-45EDCE400F58}" srcOrd="1" destOrd="0" presId="urn:microsoft.com/office/officeart/2005/8/layout/chevron2"/>
    <dgm:cxn modelId="{31C458BE-1C5F-48BA-BD6C-5A483A37F079}" type="presParOf" srcId="{C8C16726-BD9A-4016-B275-607A265B86CB}" destId="{F183A0D2-8234-424B-9B81-E799EF225885}" srcOrd="5" destOrd="0" presId="urn:microsoft.com/office/officeart/2005/8/layout/chevron2"/>
    <dgm:cxn modelId="{F6966354-51DC-4FF6-A48D-6DC929D38D06}" type="presParOf" srcId="{C8C16726-BD9A-4016-B275-607A265B86CB}" destId="{54A79AC9-6E7F-41E0-97DE-F773469EAABA}" srcOrd="6" destOrd="0" presId="urn:microsoft.com/office/officeart/2005/8/layout/chevron2"/>
    <dgm:cxn modelId="{F8D89806-E06D-4030-B0AA-9898B5426550}" type="presParOf" srcId="{54A79AC9-6E7F-41E0-97DE-F773469EAABA}" destId="{71634E16-77A2-4B4A-ABCC-6449545EF766}" srcOrd="0" destOrd="0" presId="urn:microsoft.com/office/officeart/2005/8/layout/chevron2"/>
    <dgm:cxn modelId="{3FB8B302-208E-475D-AFED-6A683F9E061F}" type="presParOf" srcId="{54A79AC9-6E7F-41E0-97DE-F773469EAABA}" destId="{17AE26A8-1828-4E57-A892-B4ADC5BAE6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8B680-F534-4B84-8D65-ECD861F74578}">
      <dsp:nvSpPr>
        <dsp:cNvPr id="0" name=""/>
        <dsp:cNvSpPr/>
      </dsp:nvSpPr>
      <dsp:spPr>
        <a:xfrm rot="5400000">
          <a:off x="-166066" y="166066"/>
          <a:ext cx="1107108" cy="774975"/>
        </a:xfrm>
        <a:prstGeom prst="chevron">
          <a:avLst/>
        </a:prstGeom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Förfallen</a:t>
          </a:r>
        </a:p>
      </dsp:txBody>
      <dsp:txXfrm rot="-5400000">
        <a:off x="1" y="387488"/>
        <a:ext cx="774975" cy="332133"/>
      </dsp:txXfrm>
    </dsp:sp>
    <dsp:sp modelId="{35F45BCC-0974-4971-B416-5204F6667DD8}">
      <dsp:nvSpPr>
        <dsp:cNvPr id="0" name=""/>
        <dsp:cNvSpPr/>
      </dsp:nvSpPr>
      <dsp:spPr>
        <a:xfrm rot="5400000">
          <a:off x="1610143" y="-834794"/>
          <a:ext cx="719620" cy="23899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/>
            <a:t>Meddelande i programmets sidopanel när du har förfallna kundfakturor.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/>
            <a:t>I </a:t>
          </a:r>
          <a:r>
            <a:rPr lang="sv-SE" sz="700" kern="1200" dirty="0" err="1"/>
            <a:t>programdelen</a:t>
          </a:r>
          <a:r>
            <a:rPr lang="sv-SE" sz="700" kern="1200" dirty="0"/>
            <a:t> Betalningar – </a:t>
          </a:r>
          <a:r>
            <a:rPr lang="sv-SE" sz="700" kern="1200" dirty="0" err="1"/>
            <a:t>AutoCollect</a:t>
          </a:r>
          <a:r>
            <a:rPr lang="sv-SE" sz="700" kern="1200" dirty="0"/>
            <a:t> visas förfallna kundfakturor med status Förfallen.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/>
            <a:t>Markera fakturan, ange fakturainnehåll och välj kommandot Skicka uppdrag.</a:t>
          </a:r>
        </a:p>
      </dsp:txBody>
      <dsp:txXfrm rot="-5400000">
        <a:off x="774976" y="35502"/>
        <a:ext cx="2354827" cy="649362"/>
      </dsp:txXfrm>
    </dsp:sp>
    <dsp:sp modelId="{479AEB14-A905-41B3-968B-0E7F67A5EEFB}">
      <dsp:nvSpPr>
        <dsp:cNvPr id="0" name=""/>
        <dsp:cNvSpPr/>
      </dsp:nvSpPr>
      <dsp:spPr>
        <a:xfrm rot="5400000">
          <a:off x="-166066" y="1117395"/>
          <a:ext cx="1107108" cy="774975"/>
        </a:xfrm>
        <a:prstGeom prst="chevron">
          <a:avLst/>
        </a:prstGeom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Påminnelse</a:t>
          </a:r>
        </a:p>
      </dsp:txBody>
      <dsp:txXfrm rot="-5400000">
        <a:off x="1" y="1338817"/>
        <a:ext cx="774975" cy="332133"/>
      </dsp:txXfrm>
    </dsp:sp>
    <dsp:sp modelId="{39F54503-F085-4902-AAAB-C3EA2625410D}">
      <dsp:nvSpPr>
        <dsp:cNvPr id="0" name=""/>
        <dsp:cNvSpPr/>
      </dsp:nvSpPr>
      <dsp:spPr>
        <a:xfrm rot="5400000">
          <a:off x="1610143" y="116160"/>
          <a:ext cx="719620" cy="2389956"/>
        </a:xfrm>
        <a:prstGeom prst="round2Same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Tjänsten tar emot ditt uppdrag och skickar automatiskt en påminnelse till kunden.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 Påminnelse.</a:t>
          </a:r>
        </a:p>
      </dsp:txBody>
      <dsp:txXfrm rot="-5400000">
        <a:off x="774976" y="986457"/>
        <a:ext cx="2354827" cy="649362"/>
      </dsp:txXfrm>
    </dsp:sp>
    <dsp:sp modelId="{83FA6149-08F1-437F-AE33-5A51810E5F19}">
      <dsp:nvSpPr>
        <dsp:cNvPr id="0" name=""/>
        <dsp:cNvSpPr/>
      </dsp:nvSpPr>
      <dsp:spPr>
        <a:xfrm rot="5400000">
          <a:off x="-166066" y="2068350"/>
          <a:ext cx="1107108" cy="774975"/>
        </a:xfrm>
        <a:prstGeom prst="chevron">
          <a:avLst/>
        </a:prstGeom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Inkassokrav</a:t>
          </a:r>
        </a:p>
      </dsp:txBody>
      <dsp:txXfrm rot="-5400000">
        <a:off x="1" y="2289772"/>
        <a:ext cx="774975" cy="332133"/>
      </dsp:txXfrm>
    </dsp:sp>
    <dsp:sp modelId="{C89A60EE-66D3-4870-9AA2-45EDCE400F58}">
      <dsp:nvSpPr>
        <dsp:cNvPr id="0" name=""/>
        <dsp:cNvSpPr/>
      </dsp:nvSpPr>
      <dsp:spPr>
        <a:xfrm rot="5400000">
          <a:off x="1610143" y="1045498"/>
          <a:ext cx="719620" cy="2389956"/>
        </a:xfrm>
        <a:prstGeom prst="round2Same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Om kunden inte betalar trots påminnelsen skickas automatiskt ett inkassokrav.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 Inkassokrav.</a:t>
          </a:r>
        </a:p>
      </dsp:txBody>
      <dsp:txXfrm rot="-5400000">
        <a:off x="774976" y="1915795"/>
        <a:ext cx="2354827" cy="649362"/>
      </dsp:txXfrm>
    </dsp:sp>
    <dsp:sp modelId="{71634E16-77A2-4B4A-ABCC-6449545EF766}">
      <dsp:nvSpPr>
        <dsp:cNvPr id="0" name=""/>
        <dsp:cNvSpPr/>
      </dsp:nvSpPr>
      <dsp:spPr>
        <a:xfrm rot="5400000">
          <a:off x="-166066" y="3019305"/>
          <a:ext cx="1107108" cy="774975"/>
        </a:xfrm>
        <a:prstGeom prst="chevron">
          <a:avLst/>
        </a:prstGeom>
        <a:solidFill>
          <a:srgbClr val="F5F4F0"/>
        </a:solidFill>
        <a:ln w="19050" cap="flat" cmpd="sng" algn="ctr">
          <a:solidFill>
            <a:srgbClr val="48237D"/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>
              <a:solidFill>
                <a:srgbClr val="48237D"/>
              </a:solidFill>
              <a:latin typeface="Calibri" panose="020F0502020204030204"/>
              <a:ea typeface="+mn-ea"/>
              <a:cs typeface="+mn-cs"/>
            </a:rPr>
            <a:t>Välj åtgärd</a:t>
          </a:r>
        </a:p>
      </dsp:txBody>
      <dsp:txXfrm rot="-5400000">
        <a:off x="1" y="3240727"/>
        <a:ext cx="774975" cy="332133"/>
      </dsp:txXfrm>
    </dsp:sp>
    <dsp:sp modelId="{17AE26A8-1828-4E57-A892-B4ADC5BAE6C4}">
      <dsp:nvSpPr>
        <dsp:cNvPr id="0" name=""/>
        <dsp:cNvSpPr/>
      </dsp:nvSpPr>
      <dsp:spPr>
        <a:xfrm rot="5400000">
          <a:off x="1610143" y="2018071"/>
          <a:ext cx="719620" cy="2389956"/>
        </a:xfrm>
        <a:prstGeom prst="round2Same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48237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Om kunden inte betalar trots påminnelse och inkassokrav väljer du om du vill gå vidare med uppdraget till Kronofogden eller sätta det på fortsatt bevakning.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Du kan alltid återkalla ditt uppdrag.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Fakturan får statusen Välj åtgärd.</a:t>
          </a:r>
        </a:p>
      </dsp:txBody>
      <dsp:txXfrm rot="-5400000">
        <a:off x="774976" y="2888368"/>
        <a:ext cx="2354827" cy="649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831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429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344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221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862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371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607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13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502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448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175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5260C-44DF-41A9-AAA8-9380F5B6D82E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9A397-5D8D-4DFD-9CDC-479F316E2E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66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1"/>
          <p:cNvSpPr/>
          <p:nvPr/>
        </p:nvSpPr>
        <p:spPr>
          <a:xfrm>
            <a:off x="4594306" y="2289866"/>
            <a:ext cx="1777765" cy="1708931"/>
          </a:xfrm>
          <a:prstGeom prst="roundRect">
            <a:avLst/>
          </a:prstGeom>
          <a:noFill/>
          <a:ln w="19050">
            <a:solidFill>
              <a:srgbClr val="48237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V-form 6"/>
          <p:cNvSpPr/>
          <p:nvPr/>
        </p:nvSpPr>
        <p:spPr>
          <a:xfrm>
            <a:off x="2905749" y="1706917"/>
            <a:ext cx="1777765" cy="2853931"/>
          </a:xfrm>
          <a:prstGeom prst="chevron">
            <a:avLst>
              <a:gd name="adj" fmla="val 50627"/>
            </a:avLst>
          </a:prstGeom>
          <a:gradFill>
            <a:gsLst>
              <a:gs pos="20000">
                <a:srgbClr val="F5F4F0"/>
              </a:gs>
              <a:gs pos="0">
                <a:srgbClr val="F4F5F0"/>
              </a:gs>
              <a:gs pos="100000">
                <a:srgbClr val="48237D"/>
              </a:gs>
            </a:gsLst>
            <a:lin ang="0" scaled="1"/>
          </a:gradFill>
          <a:ln w="19050">
            <a:solidFill>
              <a:srgbClr val="48237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2064134"/>
              </p:ext>
            </p:extLst>
          </p:nvPr>
        </p:nvGraphicFramePr>
        <p:xfrm>
          <a:off x="336551" y="869794"/>
          <a:ext cx="3164932" cy="3960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4690949" y="2407138"/>
            <a:ext cx="164722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700" dirty="0" err="1"/>
              <a:t>Visma</a:t>
            </a:r>
            <a:r>
              <a:rPr lang="sv-SE" sz="700" dirty="0"/>
              <a:t> </a:t>
            </a:r>
            <a:r>
              <a:rPr lang="sv-SE" sz="700" dirty="0" err="1"/>
              <a:t>AutoCollect</a:t>
            </a:r>
            <a:r>
              <a:rPr lang="sv-SE" sz="700" dirty="0"/>
              <a:t> bevakar din skuld åt dig så länge uppdraget är aktivt.</a:t>
            </a:r>
          </a:p>
          <a:p>
            <a:pPr lvl="0"/>
            <a:endParaRPr lang="sv-SE" sz="700" dirty="0"/>
          </a:p>
          <a:p>
            <a:pPr lvl="0"/>
            <a:r>
              <a:rPr lang="sv-SE" sz="700" dirty="0"/>
              <a:t>När uppdraget är avslutat informeras du om det i programmet och uppdraget flyttas till fliken Avslutade uppdrag.</a:t>
            </a:r>
          </a:p>
          <a:p>
            <a:pPr lvl="0"/>
            <a:endParaRPr lang="sv-SE" sz="700" dirty="0"/>
          </a:p>
          <a:p>
            <a:pPr lvl="0"/>
            <a:r>
              <a:rPr lang="sv-SE" sz="700" dirty="0"/>
              <a:t>Anledningen till att uppdraget avslutades visas i kolumnen Status.</a:t>
            </a:r>
          </a:p>
          <a:p>
            <a:pPr lvl="0"/>
            <a:endParaRPr lang="sv-SE" sz="700" dirty="0"/>
          </a:p>
          <a:p>
            <a:pPr lvl="0"/>
            <a:r>
              <a:rPr lang="sv-SE" sz="700" dirty="0"/>
              <a:t>Kundens inbetalning förs över till ditt program och betalrader registreras automatiskt på fakturan.</a:t>
            </a:r>
          </a:p>
        </p:txBody>
      </p:sp>
    </p:spTree>
    <p:extLst>
      <p:ext uri="{BB962C8B-B14F-4D97-AF65-F5344CB8AC3E}">
        <p14:creationId xmlns:p14="http://schemas.microsoft.com/office/powerpoint/2010/main" val="2668047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166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19</cp:revision>
  <dcterms:created xsi:type="dcterms:W3CDTF">2015-03-20T14:25:40Z</dcterms:created>
  <dcterms:modified xsi:type="dcterms:W3CDTF">2023-06-28T13:42:48Z</dcterms:modified>
</cp:coreProperties>
</file>