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17" userDrawn="1">
          <p15:clr>
            <a:srgbClr val="A4A3A4"/>
          </p15:clr>
        </p15:guide>
        <p15:guide id="2" pos="59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A0D9"/>
    <a:srgbClr val="0974B3"/>
    <a:srgbClr val="CCEBFF"/>
    <a:srgbClr val="4BA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1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54" y="48"/>
      </p:cViewPr>
      <p:guideLst>
        <p:guide orient="horz" pos="3317"/>
        <p:guide pos="59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91AD4-C206-466F-BB26-746467731F92}" type="datetimeFigureOut">
              <a:rPr lang="sv-SE" smtClean="0"/>
              <a:t>2017-03-09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509B7-12EF-4681-A937-E00B9D324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1288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91AD4-C206-466F-BB26-746467731F92}" type="datetimeFigureOut">
              <a:rPr lang="sv-SE" smtClean="0"/>
              <a:t>2017-03-09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509B7-12EF-4681-A937-E00B9D324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9516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91AD4-C206-466F-BB26-746467731F92}" type="datetimeFigureOut">
              <a:rPr lang="sv-SE" smtClean="0"/>
              <a:t>2017-03-09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509B7-12EF-4681-A937-E00B9D324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371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91AD4-C206-466F-BB26-746467731F92}" type="datetimeFigureOut">
              <a:rPr lang="sv-SE" smtClean="0"/>
              <a:t>2017-03-09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509B7-12EF-4681-A937-E00B9D324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848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91AD4-C206-466F-BB26-746467731F92}" type="datetimeFigureOut">
              <a:rPr lang="sv-SE" smtClean="0"/>
              <a:t>2017-03-09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509B7-12EF-4681-A937-E00B9D324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3298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91AD4-C206-466F-BB26-746467731F92}" type="datetimeFigureOut">
              <a:rPr lang="sv-SE" smtClean="0"/>
              <a:t>2017-03-09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509B7-12EF-4681-A937-E00B9D324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7626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91AD4-C206-466F-BB26-746467731F92}" type="datetimeFigureOut">
              <a:rPr lang="sv-SE" smtClean="0"/>
              <a:t>2017-03-09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509B7-12EF-4681-A937-E00B9D324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823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91AD4-C206-466F-BB26-746467731F92}" type="datetimeFigureOut">
              <a:rPr lang="sv-SE" smtClean="0"/>
              <a:t>2017-03-09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509B7-12EF-4681-A937-E00B9D324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6844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91AD4-C206-466F-BB26-746467731F92}" type="datetimeFigureOut">
              <a:rPr lang="sv-SE" smtClean="0"/>
              <a:t>2017-03-09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509B7-12EF-4681-A937-E00B9D324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7529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91AD4-C206-466F-BB26-746467731F92}" type="datetimeFigureOut">
              <a:rPr lang="sv-SE" smtClean="0"/>
              <a:t>2017-03-09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509B7-12EF-4681-A937-E00B9D324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9880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91AD4-C206-466F-BB26-746467731F92}" type="datetimeFigureOut">
              <a:rPr lang="sv-SE" smtClean="0"/>
              <a:t>2017-03-09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509B7-12EF-4681-A937-E00B9D324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8830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91AD4-C206-466F-BB26-746467731F92}" type="datetimeFigureOut">
              <a:rPr lang="sv-SE" smtClean="0"/>
              <a:t>2017-03-09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509B7-12EF-4681-A937-E00B9D324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762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_company_settings_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9453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ustomer_invoices_3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-859453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pplier_invoices_3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-859453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vouchers_3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-859453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upplier_payment_3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-859453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ustomer_payments_3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58" y="-783253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rn_journals_3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-859453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/>
          <p:cNvSpPr/>
          <p:nvPr/>
        </p:nvSpPr>
        <p:spPr>
          <a:xfrm>
            <a:off x="670658" y="-5542384"/>
            <a:ext cx="9670706" cy="1017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/>
          <p:cNvSpPr/>
          <p:nvPr/>
        </p:nvSpPr>
        <p:spPr>
          <a:xfrm>
            <a:off x="685994" y="-6593631"/>
            <a:ext cx="9670706" cy="1017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ktangel 5"/>
          <p:cNvSpPr/>
          <p:nvPr/>
        </p:nvSpPr>
        <p:spPr>
          <a:xfrm>
            <a:off x="375323" y="200223"/>
            <a:ext cx="9315835" cy="773547"/>
          </a:xfrm>
          <a:prstGeom prst="rect">
            <a:avLst/>
          </a:prstGeom>
          <a:gradFill flip="none" rotWithShape="1">
            <a:gsLst>
              <a:gs pos="0">
                <a:srgbClr val="4BA0D9"/>
              </a:gs>
              <a:gs pos="78000">
                <a:srgbClr val="CCEBFF"/>
              </a:gs>
              <a:gs pos="100000">
                <a:srgbClr val="CCEBF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 15"/>
          <p:cNvSpPr/>
          <p:nvPr/>
        </p:nvSpPr>
        <p:spPr>
          <a:xfrm rot="10800000">
            <a:off x="390524" y="1004853"/>
            <a:ext cx="9300634" cy="1065474"/>
          </a:xfrm>
          <a:prstGeom prst="rect">
            <a:avLst/>
          </a:prstGeom>
          <a:gradFill flip="none" rotWithShape="1">
            <a:gsLst>
              <a:gs pos="0">
                <a:srgbClr val="0974B3"/>
              </a:gs>
              <a:gs pos="100000">
                <a:srgbClr val="4CA0D9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656" y="412685"/>
            <a:ext cx="406493" cy="406493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74" y="412684"/>
            <a:ext cx="406493" cy="406493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11" y="375354"/>
            <a:ext cx="406349" cy="406349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0973" y="412683"/>
            <a:ext cx="406493" cy="406493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276" y="403386"/>
            <a:ext cx="406636" cy="406636"/>
          </a:xfrm>
          <a:prstGeom prst="rect">
            <a:avLst/>
          </a:prstGeom>
        </p:spPr>
      </p:pic>
      <p:pic>
        <p:nvPicPr>
          <p:cNvPr id="12" name="Bildobjekt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864" y="396090"/>
            <a:ext cx="406493" cy="406493"/>
          </a:xfrm>
          <a:prstGeom prst="rect">
            <a:avLst/>
          </a:prstGeom>
        </p:spPr>
      </p:pic>
      <p:pic>
        <p:nvPicPr>
          <p:cNvPr id="14" name="Bildobjekt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951" y="401081"/>
            <a:ext cx="406493" cy="406493"/>
          </a:xfrm>
          <a:prstGeom prst="rect">
            <a:avLst/>
          </a:prstGeom>
        </p:spPr>
      </p:pic>
      <p:sp>
        <p:nvSpPr>
          <p:cNvPr id="17" name="textruta 16"/>
          <p:cNvSpPr txBox="1"/>
          <p:nvPr/>
        </p:nvSpPr>
        <p:spPr>
          <a:xfrm>
            <a:off x="314548" y="1146998"/>
            <a:ext cx="518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dirty="0" smtClean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rPr>
              <a:t>1</a:t>
            </a:r>
            <a:endParaRPr lang="sv-SE" sz="5400" dirty="0">
              <a:solidFill>
                <a:schemeClr val="bg1"/>
              </a:solidFill>
              <a:latin typeface="Franklin Gothic Medium Cond" panose="020B06060304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8" name="textruta 17"/>
          <p:cNvSpPr txBox="1"/>
          <p:nvPr/>
        </p:nvSpPr>
        <p:spPr>
          <a:xfrm>
            <a:off x="651702" y="1326768"/>
            <a:ext cx="124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bg1"/>
                </a:solidFill>
                <a:latin typeface="Source Sans Pro"/>
              </a:rPr>
              <a:t>Företags-</a:t>
            </a:r>
            <a:br>
              <a:rPr lang="sv-SE" sz="1200" dirty="0">
                <a:solidFill>
                  <a:schemeClr val="bg1"/>
                </a:solidFill>
                <a:latin typeface="Source Sans Pro"/>
              </a:rPr>
            </a:br>
            <a:r>
              <a:rPr lang="sv-SE" sz="1200" dirty="0" smtClean="0">
                <a:solidFill>
                  <a:schemeClr val="bg1"/>
                </a:solidFill>
                <a:latin typeface="Source Sans Pro"/>
              </a:rPr>
              <a:t>inställningar</a:t>
            </a:r>
            <a:endParaRPr lang="sv-SE" dirty="0"/>
          </a:p>
        </p:txBody>
      </p:sp>
      <p:sp>
        <p:nvSpPr>
          <p:cNvPr id="26" name="textruta 25"/>
          <p:cNvSpPr txBox="1"/>
          <p:nvPr/>
        </p:nvSpPr>
        <p:spPr>
          <a:xfrm>
            <a:off x="1646485" y="1146998"/>
            <a:ext cx="518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dirty="0" smtClean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rPr>
              <a:t>2</a:t>
            </a:r>
            <a:endParaRPr lang="sv-SE" sz="5400" dirty="0">
              <a:solidFill>
                <a:schemeClr val="bg1"/>
              </a:solidFill>
              <a:latin typeface="Franklin Gothic Medium Cond" panose="020B06060304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27" name="textruta 26"/>
          <p:cNvSpPr txBox="1"/>
          <p:nvPr/>
        </p:nvSpPr>
        <p:spPr>
          <a:xfrm>
            <a:off x="2048240" y="1328067"/>
            <a:ext cx="96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smtClean="0">
                <a:solidFill>
                  <a:schemeClr val="bg1"/>
                </a:solidFill>
                <a:latin typeface="Source Sans Pro"/>
              </a:rPr>
              <a:t>Skapa kund-fakturor</a:t>
            </a:r>
            <a:endParaRPr lang="sv-SE" dirty="0"/>
          </a:p>
        </p:txBody>
      </p:sp>
      <p:sp>
        <p:nvSpPr>
          <p:cNvPr id="28" name="textruta 27"/>
          <p:cNvSpPr txBox="1"/>
          <p:nvPr/>
        </p:nvSpPr>
        <p:spPr>
          <a:xfrm>
            <a:off x="2930157" y="1149544"/>
            <a:ext cx="518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dirty="0" smtClean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rPr>
              <a:t>3</a:t>
            </a:r>
            <a:endParaRPr lang="sv-SE" sz="5400" dirty="0">
              <a:solidFill>
                <a:schemeClr val="bg1"/>
              </a:solidFill>
              <a:latin typeface="Franklin Gothic Medium Cond" panose="020B06060304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29" name="textruta 28"/>
          <p:cNvSpPr txBox="1"/>
          <p:nvPr/>
        </p:nvSpPr>
        <p:spPr>
          <a:xfrm>
            <a:off x="3331912" y="1318701"/>
            <a:ext cx="1247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smtClean="0">
                <a:solidFill>
                  <a:schemeClr val="bg1"/>
                </a:solidFill>
                <a:latin typeface="Source Sans Pro"/>
              </a:rPr>
              <a:t>Lägg in leverantörs-fakturor</a:t>
            </a:r>
            <a:endParaRPr lang="sv-SE" dirty="0"/>
          </a:p>
        </p:txBody>
      </p:sp>
      <p:sp>
        <p:nvSpPr>
          <p:cNvPr id="30" name="textruta 29"/>
          <p:cNvSpPr txBox="1"/>
          <p:nvPr/>
        </p:nvSpPr>
        <p:spPr>
          <a:xfrm>
            <a:off x="4264721" y="1146998"/>
            <a:ext cx="518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dirty="0" smtClean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rPr>
              <a:t>4</a:t>
            </a:r>
            <a:endParaRPr lang="sv-SE" sz="5400" dirty="0">
              <a:solidFill>
                <a:schemeClr val="bg1"/>
              </a:solidFill>
              <a:latin typeface="Franklin Gothic Medium Cond" panose="020B06060304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31" name="textruta 30"/>
          <p:cNvSpPr txBox="1"/>
          <p:nvPr/>
        </p:nvSpPr>
        <p:spPr>
          <a:xfrm>
            <a:off x="4665033" y="1318701"/>
            <a:ext cx="124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smtClean="0">
                <a:solidFill>
                  <a:schemeClr val="bg1"/>
                </a:solidFill>
                <a:latin typeface="Source Sans Pro"/>
              </a:rPr>
              <a:t>Manuella verifikationer</a:t>
            </a:r>
            <a:endParaRPr lang="sv-SE" dirty="0"/>
          </a:p>
        </p:txBody>
      </p:sp>
      <p:sp>
        <p:nvSpPr>
          <p:cNvPr id="32" name="textruta 31"/>
          <p:cNvSpPr txBox="1"/>
          <p:nvPr/>
        </p:nvSpPr>
        <p:spPr>
          <a:xfrm>
            <a:off x="5657480" y="1135425"/>
            <a:ext cx="518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rPr>
              <a:t>5</a:t>
            </a:r>
          </a:p>
        </p:txBody>
      </p:sp>
      <p:sp>
        <p:nvSpPr>
          <p:cNvPr id="33" name="textruta 32"/>
          <p:cNvSpPr txBox="1"/>
          <p:nvPr/>
        </p:nvSpPr>
        <p:spPr>
          <a:xfrm>
            <a:off x="6056100" y="1326768"/>
            <a:ext cx="1247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smtClean="0">
                <a:solidFill>
                  <a:schemeClr val="bg1"/>
                </a:solidFill>
                <a:latin typeface="Source Sans Pro"/>
              </a:rPr>
              <a:t>Betala leverantörs-fakturor</a:t>
            </a:r>
            <a:endParaRPr lang="sv-SE" dirty="0"/>
          </a:p>
        </p:txBody>
      </p:sp>
      <p:sp>
        <p:nvSpPr>
          <p:cNvPr id="34" name="textruta 33"/>
          <p:cNvSpPr txBox="1"/>
          <p:nvPr/>
        </p:nvSpPr>
        <p:spPr>
          <a:xfrm>
            <a:off x="6993912" y="1149544"/>
            <a:ext cx="518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dirty="0" smtClean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rPr>
              <a:t>6</a:t>
            </a:r>
            <a:endParaRPr lang="sv-SE" sz="5400" dirty="0">
              <a:solidFill>
                <a:schemeClr val="bg1"/>
              </a:solidFill>
              <a:latin typeface="Franklin Gothic Medium Cond" panose="020B06060304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35" name="textruta 34"/>
          <p:cNvSpPr txBox="1"/>
          <p:nvPr/>
        </p:nvSpPr>
        <p:spPr>
          <a:xfrm>
            <a:off x="7390174" y="1329834"/>
            <a:ext cx="124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smtClean="0">
                <a:solidFill>
                  <a:schemeClr val="bg1"/>
                </a:solidFill>
                <a:latin typeface="Source Sans Pro"/>
              </a:rPr>
              <a:t>Registrera kundfakturor</a:t>
            </a:r>
            <a:endParaRPr lang="sv-SE" dirty="0"/>
          </a:p>
        </p:txBody>
      </p:sp>
      <p:sp>
        <p:nvSpPr>
          <p:cNvPr id="36" name="textruta 35"/>
          <p:cNvSpPr txBox="1"/>
          <p:nvPr/>
        </p:nvSpPr>
        <p:spPr>
          <a:xfrm>
            <a:off x="8346351" y="1146998"/>
            <a:ext cx="518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dirty="0" smtClean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rPr>
              <a:t>7</a:t>
            </a:r>
            <a:endParaRPr lang="sv-SE" sz="5400" dirty="0">
              <a:solidFill>
                <a:schemeClr val="bg1"/>
              </a:solidFill>
              <a:latin typeface="Franklin Gothic Medium Cond" panose="020B06060304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37" name="textruta 36"/>
          <p:cNvSpPr txBox="1"/>
          <p:nvPr/>
        </p:nvSpPr>
        <p:spPr>
          <a:xfrm>
            <a:off x="8720961" y="1331664"/>
            <a:ext cx="1247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smtClean="0">
                <a:solidFill>
                  <a:schemeClr val="bg1"/>
                </a:solidFill>
                <a:latin typeface="Source Sans Pro"/>
              </a:rPr>
              <a:t>Journalför</a:t>
            </a:r>
            <a:endParaRPr lang="sv-SE" dirty="0"/>
          </a:p>
        </p:txBody>
      </p:sp>
      <p:cxnSp>
        <p:nvCxnSpPr>
          <p:cNvPr id="20" name="Rak 19"/>
          <p:cNvCxnSpPr/>
          <p:nvPr/>
        </p:nvCxnSpPr>
        <p:spPr>
          <a:xfrm>
            <a:off x="1680550" y="193996"/>
            <a:ext cx="0" cy="187633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k 42"/>
          <p:cNvCxnSpPr/>
          <p:nvPr/>
        </p:nvCxnSpPr>
        <p:spPr>
          <a:xfrm>
            <a:off x="2954082" y="193996"/>
            <a:ext cx="0" cy="187633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k 43"/>
          <p:cNvCxnSpPr/>
          <p:nvPr/>
        </p:nvCxnSpPr>
        <p:spPr>
          <a:xfrm>
            <a:off x="4305183" y="182423"/>
            <a:ext cx="0" cy="187633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ak 44"/>
          <p:cNvCxnSpPr/>
          <p:nvPr/>
        </p:nvCxnSpPr>
        <p:spPr>
          <a:xfrm>
            <a:off x="5689285" y="182423"/>
            <a:ext cx="0" cy="187633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k 45"/>
          <p:cNvCxnSpPr/>
          <p:nvPr/>
        </p:nvCxnSpPr>
        <p:spPr>
          <a:xfrm>
            <a:off x="7042322" y="182423"/>
            <a:ext cx="0" cy="187633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k 46"/>
          <p:cNvCxnSpPr/>
          <p:nvPr/>
        </p:nvCxnSpPr>
        <p:spPr>
          <a:xfrm>
            <a:off x="8384822" y="182423"/>
            <a:ext cx="0" cy="187633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ruta 1"/>
          <p:cNvSpPr txBox="1"/>
          <p:nvPr/>
        </p:nvSpPr>
        <p:spPr>
          <a:xfrm>
            <a:off x="10219999" y="3096759"/>
            <a:ext cx="1741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500/1000/</a:t>
            </a:r>
            <a:br>
              <a:rPr lang="sv-SE" dirty="0" smtClean="0"/>
            </a:br>
            <a:r>
              <a:rPr lang="sv-SE" dirty="0" smtClean="0"/>
              <a:t>2000/Förening</a:t>
            </a:r>
            <a:endParaRPr lang="sv-SE" dirty="0"/>
          </a:p>
        </p:txBody>
      </p:sp>
      <p:grpSp>
        <p:nvGrpSpPr>
          <p:cNvPr id="21" name="Grupp 20"/>
          <p:cNvGrpSpPr/>
          <p:nvPr/>
        </p:nvGrpSpPr>
        <p:grpSpPr>
          <a:xfrm>
            <a:off x="344604" y="4828880"/>
            <a:ext cx="8346306" cy="1911850"/>
            <a:chOff x="344604" y="4828880"/>
            <a:chExt cx="8346306" cy="1911850"/>
          </a:xfrm>
        </p:grpSpPr>
        <p:sp>
          <p:nvSpPr>
            <p:cNvPr id="106" name="Rektangel 105"/>
            <p:cNvSpPr/>
            <p:nvPr/>
          </p:nvSpPr>
          <p:spPr>
            <a:xfrm>
              <a:off x="404420" y="4846680"/>
              <a:ext cx="8009499" cy="773547"/>
            </a:xfrm>
            <a:prstGeom prst="rect">
              <a:avLst/>
            </a:prstGeom>
            <a:gradFill flip="none" rotWithShape="1">
              <a:gsLst>
                <a:gs pos="0">
                  <a:srgbClr val="4BA0D9"/>
                </a:gs>
                <a:gs pos="78000">
                  <a:srgbClr val="CCEBFF"/>
                </a:gs>
                <a:gs pos="100000">
                  <a:srgbClr val="CCEBFF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7" name="Rektangel 106"/>
            <p:cNvSpPr/>
            <p:nvPr/>
          </p:nvSpPr>
          <p:spPr>
            <a:xfrm rot="10800000">
              <a:off x="419621" y="5651310"/>
              <a:ext cx="7994298" cy="1065474"/>
            </a:xfrm>
            <a:prstGeom prst="rect">
              <a:avLst/>
            </a:prstGeom>
            <a:gradFill flip="none" rotWithShape="1">
              <a:gsLst>
                <a:gs pos="0">
                  <a:srgbClr val="0974B3"/>
                </a:gs>
                <a:gs pos="100000">
                  <a:srgbClr val="4CA0D9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09" name="Bildobjekt 10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1279" y="5059141"/>
              <a:ext cx="406493" cy="406493"/>
            </a:xfrm>
            <a:prstGeom prst="rect">
              <a:avLst/>
            </a:prstGeom>
          </p:spPr>
        </p:pic>
        <p:pic>
          <p:nvPicPr>
            <p:cNvPr id="110" name="Bildobjekt 10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708" y="5021811"/>
              <a:ext cx="406349" cy="406349"/>
            </a:xfrm>
            <a:prstGeom prst="rect">
              <a:avLst/>
            </a:prstGeom>
          </p:spPr>
        </p:pic>
        <p:pic>
          <p:nvPicPr>
            <p:cNvPr id="111" name="Bildobjekt 11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3778" y="5059140"/>
              <a:ext cx="406493" cy="406493"/>
            </a:xfrm>
            <a:prstGeom prst="rect">
              <a:avLst/>
            </a:prstGeom>
          </p:spPr>
        </p:pic>
        <p:pic>
          <p:nvPicPr>
            <p:cNvPr id="112" name="Bildobjekt 1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081" y="5049843"/>
              <a:ext cx="406636" cy="406636"/>
            </a:xfrm>
            <a:prstGeom prst="rect">
              <a:avLst/>
            </a:prstGeom>
          </p:spPr>
        </p:pic>
        <p:pic>
          <p:nvPicPr>
            <p:cNvPr id="113" name="Bildobjekt 1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5669" y="5042547"/>
              <a:ext cx="406493" cy="406493"/>
            </a:xfrm>
            <a:prstGeom prst="rect">
              <a:avLst/>
            </a:prstGeom>
          </p:spPr>
        </p:pic>
        <p:pic>
          <p:nvPicPr>
            <p:cNvPr id="114" name="Bildobjekt 1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756" y="5047538"/>
              <a:ext cx="406493" cy="406493"/>
            </a:xfrm>
            <a:prstGeom prst="rect">
              <a:avLst/>
            </a:prstGeom>
          </p:spPr>
        </p:pic>
        <p:sp>
          <p:nvSpPr>
            <p:cNvPr id="115" name="textruta 114"/>
            <p:cNvSpPr txBox="1"/>
            <p:nvPr/>
          </p:nvSpPr>
          <p:spPr>
            <a:xfrm>
              <a:off x="344604" y="5817400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1</a:t>
              </a:r>
              <a:endPara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116" name="textruta 115"/>
            <p:cNvSpPr txBox="1"/>
            <p:nvPr/>
          </p:nvSpPr>
          <p:spPr>
            <a:xfrm>
              <a:off x="680799" y="5973225"/>
              <a:ext cx="12471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>
                  <a:solidFill>
                    <a:schemeClr val="bg1"/>
                  </a:solidFill>
                  <a:latin typeface="Source Sans Pro"/>
                </a:rPr>
                <a:t>Företags-</a:t>
              </a:r>
              <a:br>
                <a:rPr lang="sv-SE" sz="1200" dirty="0">
                  <a:solidFill>
                    <a:schemeClr val="bg1"/>
                  </a:solidFill>
                  <a:latin typeface="Source Sans Pro"/>
                </a:rPr>
              </a:br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inställningar</a:t>
              </a:r>
              <a:endParaRPr lang="sv-SE" dirty="0"/>
            </a:p>
          </p:txBody>
        </p:sp>
        <p:sp>
          <p:nvSpPr>
            <p:cNvPr id="117" name="textruta 116"/>
            <p:cNvSpPr txBox="1"/>
            <p:nvPr/>
          </p:nvSpPr>
          <p:spPr>
            <a:xfrm>
              <a:off x="1677426" y="5817400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2</a:t>
              </a:r>
              <a:endPara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119" name="textruta 118"/>
            <p:cNvSpPr txBox="1"/>
            <p:nvPr/>
          </p:nvSpPr>
          <p:spPr>
            <a:xfrm>
              <a:off x="2958805" y="5807380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3</a:t>
              </a:r>
              <a:endPara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120" name="textruta 119"/>
            <p:cNvSpPr txBox="1"/>
            <p:nvPr/>
          </p:nvSpPr>
          <p:spPr>
            <a:xfrm>
              <a:off x="2054717" y="5981507"/>
              <a:ext cx="9974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Lägg in leverantörs-fakturor</a:t>
              </a:r>
              <a:endParaRPr lang="sv-SE" dirty="0"/>
            </a:p>
          </p:txBody>
        </p:sp>
        <p:sp>
          <p:nvSpPr>
            <p:cNvPr id="121" name="textruta 120"/>
            <p:cNvSpPr txBox="1"/>
            <p:nvPr/>
          </p:nvSpPr>
          <p:spPr>
            <a:xfrm>
              <a:off x="4298051" y="5817400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4</a:t>
              </a:r>
              <a:endPara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122" name="textruta 121"/>
            <p:cNvSpPr txBox="1"/>
            <p:nvPr/>
          </p:nvSpPr>
          <p:spPr>
            <a:xfrm>
              <a:off x="3323228" y="5981507"/>
              <a:ext cx="10857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Manuella verifikationer</a:t>
              </a:r>
              <a:endParaRPr lang="sv-SE" dirty="0"/>
            </a:p>
          </p:txBody>
        </p:sp>
        <p:sp>
          <p:nvSpPr>
            <p:cNvPr id="123" name="textruta 122"/>
            <p:cNvSpPr txBox="1"/>
            <p:nvPr/>
          </p:nvSpPr>
          <p:spPr>
            <a:xfrm>
              <a:off x="5683763" y="5807380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5</a:t>
              </a:r>
            </a:p>
          </p:txBody>
        </p:sp>
        <p:sp>
          <p:nvSpPr>
            <p:cNvPr id="124" name="textruta 123"/>
            <p:cNvSpPr txBox="1"/>
            <p:nvPr/>
          </p:nvSpPr>
          <p:spPr>
            <a:xfrm>
              <a:off x="4704257" y="5973225"/>
              <a:ext cx="10366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Betala leverantörs-fakturor</a:t>
              </a:r>
              <a:endParaRPr lang="sv-SE" dirty="0"/>
            </a:p>
          </p:txBody>
        </p:sp>
        <p:sp>
          <p:nvSpPr>
            <p:cNvPr id="125" name="textruta 124"/>
            <p:cNvSpPr txBox="1"/>
            <p:nvPr/>
          </p:nvSpPr>
          <p:spPr>
            <a:xfrm>
              <a:off x="7025525" y="5800242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6</a:t>
              </a:r>
              <a:endPara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126" name="textruta 125"/>
            <p:cNvSpPr txBox="1"/>
            <p:nvPr/>
          </p:nvSpPr>
          <p:spPr>
            <a:xfrm>
              <a:off x="6075655" y="5976291"/>
              <a:ext cx="12471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Registrera kundfakturor</a:t>
              </a:r>
              <a:endParaRPr lang="sv-SE" dirty="0"/>
            </a:p>
          </p:txBody>
        </p:sp>
        <p:sp>
          <p:nvSpPr>
            <p:cNvPr id="128" name="textruta 127"/>
            <p:cNvSpPr txBox="1"/>
            <p:nvPr/>
          </p:nvSpPr>
          <p:spPr>
            <a:xfrm>
              <a:off x="7443766" y="5978121"/>
              <a:ext cx="12471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Journalför</a:t>
              </a:r>
              <a:endParaRPr lang="sv-SE" dirty="0"/>
            </a:p>
          </p:txBody>
        </p:sp>
        <p:cxnSp>
          <p:nvCxnSpPr>
            <p:cNvPr id="129" name="Rak 128"/>
            <p:cNvCxnSpPr/>
            <p:nvPr/>
          </p:nvCxnSpPr>
          <p:spPr>
            <a:xfrm>
              <a:off x="1709647" y="4840453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Rak 129"/>
            <p:cNvCxnSpPr/>
            <p:nvPr/>
          </p:nvCxnSpPr>
          <p:spPr>
            <a:xfrm>
              <a:off x="2983179" y="4840453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Rak 130"/>
            <p:cNvCxnSpPr/>
            <p:nvPr/>
          </p:nvCxnSpPr>
          <p:spPr>
            <a:xfrm>
              <a:off x="4334280" y="4828880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Rak 131"/>
            <p:cNvCxnSpPr/>
            <p:nvPr/>
          </p:nvCxnSpPr>
          <p:spPr>
            <a:xfrm>
              <a:off x="5718382" y="4828880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Rak 132"/>
            <p:cNvCxnSpPr/>
            <p:nvPr/>
          </p:nvCxnSpPr>
          <p:spPr>
            <a:xfrm>
              <a:off x="7071419" y="4828880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Rak 133"/>
            <p:cNvCxnSpPr/>
            <p:nvPr/>
          </p:nvCxnSpPr>
          <p:spPr>
            <a:xfrm>
              <a:off x="8413919" y="4828880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textruta 134"/>
          <p:cNvSpPr txBox="1"/>
          <p:nvPr/>
        </p:nvSpPr>
        <p:spPr>
          <a:xfrm>
            <a:off x="10219999" y="768898"/>
            <a:ext cx="1741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Original - </a:t>
            </a:r>
            <a:r>
              <a:rPr lang="sv-SE" dirty="0" err="1" smtClean="0"/>
              <a:t>ogrupperad</a:t>
            </a:r>
            <a:endParaRPr lang="sv-SE" dirty="0"/>
          </a:p>
        </p:txBody>
      </p:sp>
      <p:sp>
        <p:nvSpPr>
          <p:cNvPr id="136" name="textruta 135"/>
          <p:cNvSpPr txBox="1"/>
          <p:nvPr/>
        </p:nvSpPr>
        <p:spPr>
          <a:xfrm>
            <a:off x="10341364" y="5397714"/>
            <a:ext cx="174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200</a:t>
            </a:r>
            <a:endParaRPr lang="sv-SE" dirty="0"/>
          </a:p>
        </p:txBody>
      </p:sp>
      <p:grpSp>
        <p:nvGrpSpPr>
          <p:cNvPr id="19" name="Grupp 18"/>
          <p:cNvGrpSpPr/>
          <p:nvPr/>
        </p:nvGrpSpPr>
        <p:grpSpPr>
          <a:xfrm>
            <a:off x="314548" y="2597495"/>
            <a:ext cx="9653557" cy="1905705"/>
            <a:chOff x="314548" y="2597495"/>
            <a:chExt cx="9653557" cy="1905705"/>
          </a:xfrm>
        </p:grpSpPr>
        <p:grpSp>
          <p:nvGrpSpPr>
            <p:cNvPr id="3" name="Grupp 2"/>
            <p:cNvGrpSpPr/>
            <p:nvPr/>
          </p:nvGrpSpPr>
          <p:grpSpPr>
            <a:xfrm>
              <a:off x="314548" y="2597495"/>
              <a:ext cx="9376610" cy="1905705"/>
              <a:chOff x="314548" y="2597495"/>
              <a:chExt cx="9376610" cy="1905705"/>
            </a:xfrm>
          </p:grpSpPr>
          <p:sp>
            <p:nvSpPr>
              <p:cNvPr id="77" name="Rektangel 76"/>
              <p:cNvSpPr/>
              <p:nvPr/>
            </p:nvSpPr>
            <p:spPr>
              <a:xfrm>
                <a:off x="375323" y="2615295"/>
                <a:ext cx="9315835" cy="773547"/>
              </a:xfrm>
              <a:prstGeom prst="rect">
                <a:avLst/>
              </a:prstGeom>
              <a:gradFill flip="none" rotWithShape="1">
                <a:gsLst>
                  <a:gs pos="0">
                    <a:srgbClr val="4BA0D9"/>
                  </a:gs>
                  <a:gs pos="78000">
                    <a:srgbClr val="CCEBFF"/>
                  </a:gs>
                  <a:gs pos="100000">
                    <a:srgbClr val="CCEBFF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78" name="Rektangel 77"/>
              <p:cNvSpPr/>
              <p:nvPr/>
            </p:nvSpPr>
            <p:spPr>
              <a:xfrm rot="10800000">
                <a:off x="390524" y="3419925"/>
                <a:ext cx="9300634" cy="1065474"/>
              </a:xfrm>
              <a:prstGeom prst="rect">
                <a:avLst/>
              </a:prstGeom>
              <a:gradFill flip="none" rotWithShape="1">
                <a:gsLst>
                  <a:gs pos="0">
                    <a:srgbClr val="0974B3"/>
                  </a:gs>
                  <a:gs pos="100000">
                    <a:srgbClr val="4CA0D9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pic>
            <p:nvPicPr>
              <p:cNvPr id="79" name="Bildobjekt 7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7656" y="2827757"/>
                <a:ext cx="406493" cy="406493"/>
              </a:xfrm>
              <a:prstGeom prst="rect">
                <a:avLst/>
              </a:prstGeom>
            </p:spPr>
          </p:pic>
          <p:pic>
            <p:nvPicPr>
              <p:cNvPr id="80" name="Bildobjekt 79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8474" y="2827756"/>
                <a:ext cx="406493" cy="406493"/>
              </a:xfrm>
              <a:prstGeom prst="rect">
                <a:avLst/>
              </a:prstGeom>
            </p:spPr>
          </p:pic>
          <p:pic>
            <p:nvPicPr>
              <p:cNvPr id="81" name="Bildobjekt 8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611" y="2790426"/>
                <a:ext cx="406349" cy="406349"/>
              </a:xfrm>
              <a:prstGeom prst="rect">
                <a:avLst/>
              </a:prstGeom>
            </p:spPr>
          </p:pic>
          <p:pic>
            <p:nvPicPr>
              <p:cNvPr id="82" name="Bildobjekt 81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40973" y="2827755"/>
                <a:ext cx="406493" cy="406493"/>
              </a:xfrm>
              <a:prstGeom prst="rect">
                <a:avLst/>
              </a:prstGeom>
            </p:spPr>
          </p:pic>
          <p:pic>
            <p:nvPicPr>
              <p:cNvPr id="83" name="Bildobjekt 8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02276" y="2818458"/>
                <a:ext cx="406636" cy="406636"/>
              </a:xfrm>
              <a:prstGeom prst="rect">
                <a:avLst/>
              </a:prstGeom>
            </p:spPr>
          </p:pic>
          <p:pic>
            <p:nvPicPr>
              <p:cNvPr id="84" name="Bildobjekt 83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62864" y="2811162"/>
                <a:ext cx="406493" cy="406493"/>
              </a:xfrm>
              <a:prstGeom prst="rect">
                <a:avLst/>
              </a:prstGeom>
            </p:spPr>
          </p:pic>
          <p:pic>
            <p:nvPicPr>
              <p:cNvPr id="85" name="Bildobjekt 8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53951" y="2816153"/>
                <a:ext cx="406493" cy="406493"/>
              </a:xfrm>
              <a:prstGeom prst="rect">
                <a:avLst/>
              </a:prstGeom>
            </p:spPr>
          </p:pic>
          <p:sp>
            <p:nvSpPr>
              <p:cNvPr id="86" name="textruta 85"/>
              <p:cNvSpPr txBox="1"/>
              <p:nvPr/>
            </p:nvSpPr>
            <p:spPr>
              <a:xfrm>
                <a:off x="314548" y="3579870"/>
                <a:ext cx="51832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5400" dirty="0" smtClean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Microsoft JhengHei" panose="020B0604030504040204" pitchFamily="34" charset="-120"/>
                  </a:rPr>
                  <a:t>1</a:t>
                </a:r>
                <a:endParaRPr lang="sv-SE" sz="5400" dirty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87" name="textruta 86"/>
              <p:cNvSpPr txBox="1"/>
              <p:nvPr/>
            </p:nvSpPr>
            <p:spPr>
              <a:xfrm>
                <a:off x="651702" y="3741840"/>
                <a:ext cx="12471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200" dirty="0">
                    <a:solidFill>
                      <a:schemeClr val="bg1"/>
                    </a:solidFill>
                    <a:latin typeface="Source Sans Pro"/>
                  </a:rPr>
                  <a:t>Företags-</a:t>
                </a:r>
                <a:br>
                  <a:rPr lang="sv-SE" sz="1200" dirty="0">
                    <a:solidFill>
                      <a:schemeClr val="bg1"/>
                    </a:solidFill>
                    <a:latin typeface="Source Sans Pro"/>
                  </a:rPr>
                </a:br>
                <a:r>
                  <a:rPr lang="sv-SE" sz="1200" dirty="0" smtClean="0">
                    <a:solidFill>
                      <a:schemeClr val="bg1"/>
                    </a:solidFill>
                    <a:latin typeface="Source Sans Pro"/>
                  </a:rPr>
                  <a:t>inställningar</a:t>
                </a:r>
                <a:endParaRPr lang="sv-SE" dirty="0"/>
              </a:p>
            </p:txBody>
          </p:sp>
          <p:sp>
            <p:nvSpPr>
              <p:cNvPr id="88" name="textruta 87"/>
              <p:cNvSpPr txBox="1"/>
              <p:nvPr/>
            </p:nvSpPr>
            <p:spPr>
              <a:xfrm>
                <a:off x="1646484" y="3578531"/>
                <a:ext cx="51832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5400" dirty="0" smtClean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Microsoft JhengHei" panose="020B0604030504040204" pitchFamily="34" charset="-120"/>
                  </a:rPr>
                  <a:t>2</a:t>
                </a:r>
                <a:endParaRPr lang="sv-SE" sz="5400" dirty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89" name="textruta 88"/>
              <p:cNvSpPr txBox="1"/>
              <p:nvPr/>
            </p:nvSpPr>
            <p:spPr>
              <a:xfrm>
                <a:off x="2048240" y="3743139"/>
                <a:ext cx="9635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200" dirty="0" smtClean="0">
                    <a:solidFill>
                      <a:schemeClr val="bg1"/>
                    </a:solidFill>
                    <a:latin typeface="Source Sans Pro"/>
                  </a:rPr>
                  <a:t>Skapa kund-fakturor</a:t>
                </a:r>
                <a:endParaRPr lang="sv-SE" dirty="0"/>
              </a:p>
            </p:txBody>
          </p:sp>
          <p:sp>
            <p:nvSpPr>
              <p:cNvPr id="90" name="textruta 89"/>
              <p:cNvSpPr txBox="1"/>
              <p:nvPr/>
            </p:nvSpPr>
            <p:spPr>
              <a:xfrm>
                <a:off x="2930157" y="3577612"/>
                <a:ext cx="51832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5400" dirty="0" smtClean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Microsoft JhengHei" panose="020B0604030504040204" pitchFamily="34" charset="-120"/>
                  </a:rPr>
                  <a:t>3</a:t>
                </a:r>
                <a:endParaRPr lang="sv-SE" sz="5400" dirty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91" name="textruta 90"/>
              <p:cNvSpPr txBox="1"/>
              <p:nvPr/>
            </p:nvSpPr>
            <p:spPr>
              <a:xfrm>
                <a:off x="3331912" y="3744825"/>
                <a:ext cx="12471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200" dirty="0" smtClean="0">
                    <a:solidFill>
                      <a:schemeClr val="bg1"/>
                    </a:solidFill>
                    <a:latin typeface="Source Sans Pro"/>
                  </a:rPr>
                  <a:t>Lägg in leverantörs-fakturor</a:t>
                </a:r>
                <a:endParaRPr lang="sv-SE" dirty="0"/>
              </a:p>
            </p:txBody>
          </p:sp>
          <p:sp>
            <p:nvSpPr>
              <p:cNvPr id="92" name="textruta 91"/>
              <p:cNvSpPr txBox="1"/>
              <p:nvPr/>
            </p:nvSpPr>
            <p:spPr>
              <a:xfrm>
                <a:off x="4270932" y="3577612"/>
                <a:ext cx="51832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5400" dirty="0" smtClean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Microsoft JhengHei" panose="020B0604030504040204" pitchFamily="34" charset="-120"/>
                  </a:rPr>
                  <a:t>4</a:t>
                </a:r>
                <a:endParaRPr lang="sv-SE" sz="5400" dirty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93" name="textruta 92"/>
              <p:cNvSpPr txBox="1"/>
              <p:nvPr/>
            </p:nvSpPr>
            <p:spPr>
              <a:xfrm>
                <a:off x="4665033" y="3748335"/>
                <a:ext cx="12471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200" dirty="0" smtClean="0">
                    <a:solidFill>
                      <a:schemeClr val="bg1"/>
                    </a:solidFill>
                    <a:latin typeface="Source Sans Pro"/>
                  </a:rPr>
                  <a:t>Manuella verifikationer</a:t>
                </a:r>
                <a:endParaRPr lang="sv-SE" dirty="0"/>
              </a:p>
            </p:txBody>
          </p:sp>
          <p:sp>
            <p:nvSpPr>
              <p:cNvPr id="94" name="textruta 93"/>
              <p:cNvSpPr txBox="1"/>
              <p:nvPr/>
            </p:nvSpPr>
            <p:spPr>
              <a:xfrm>
                <a:off x="5657480" y="3568612"/>
                <a:ext cx="51832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5400" dirty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Microsoft JhengHei" panose="020B0604030504040204" pitchFamily="34" charset="-120"/>
                  </a:rPr>
                  <a:t>5</a:t>
                </a:r>
              </a:p>
            </p:txBody>
          </p:sp>
          <p:sp>
            <p:nvSpPr>
              <p:cNvPr id="95" name="textruta 94"/>
              <p:cNvSpPr txBox="1"/>
              <p:nvPr/>
            </p:nvSpPr>
            <p:spPr>
              <a:xfrm>
                <a:off x="6056100" y="3741840"/>
                <a:ext cx="12471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200" dirty="0" smtClean="0">
                    <a:solidFill>
                      <a:schemeClr val="bg1"/>
                    </a:solidFill>
                    <a:latin typeface="Source Sans Pro"/>
                  </a:rPr>
                  <a:t>Betala leverantörs-fakturor</a:t>
                </a:r>
                <a:endParaRPr lang="sv-SE" dirty="0"/>
              </a:p>
            </p:txBody>
          </p:sp>
          <p:sp>
            <p:nvSpPr>
              <p:cNvPr id="96" name="textruta 95"/>
              <p:cNvSpPr txBox="1"/>
              <p:nvPr/>
            </p:nvSpPr>
            <p:spPr>
              <a:xfrm>
                <a:off x="6993912" y="3569888"/>
                <a:ext cx="51832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5400" dirty="0" smtClean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Microsoft JhengHei" panose="020B0604030504040204" pitchFamily="34" charset="-120"/>
                  </a:rPr>
                  <a:t>6</a:t>
                </a:r>
                <a:endParaRPr lang="sv-SE" sz="5400" dirty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97" name="textruta 96"/>
              <p:cNvSpPr txBox="1"/>
              <p:nvPr/>
            </p:nvSpPr>
            <p:spPr>
              <a:xfrm>
                <a:off x="7390174" y="3744906"/>
                <a:ext cx="12471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200" dirty="0" smtClean="0">
                    <a:solidFill>
                      <a:schemeClr val="bg1"/>
                    </a:solidFill>
                    <a:latin typeface="Source Sans Pro"/>
                  </a:rPr>
                  <a:t>Registrera kundfakturor</a:t>
                </a:r>
                <a:endParaRPr lang="sv-SE" dirty="0"/>
              </a:p>
            </p:txBody>
          </p:sp>
          <p:sp>
            <p:nvSpPr>
              <p:cNvPr id="98" name="textruta 97"/>
              <p:cNvSpPr txBox="1"/>
              <p:nvPr/>
            </p:nvSpPr>
            <p:spPr>
              <a:xfrm>
                <a:off x="8346351" y="3562070"/>
                <a:ext cx="51832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5400" dirty="0" smtClean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Microsoft JhengHei" panose="020B0604030504040204" pitchFamily="34" charset="-120"/>
                  </a:rPr>
                  <a:t>7</a:t>
                </a:r>
                <a:endParaRPr lang="sv-SE" sz="5400" dirty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endParaRPr>
              </a:p>
            </p:txBody>
          </p:sp>
          <p:cxnSp>
            <p:nvCxnSpPr>
              <p:cNvPr id="100" name="Rak 99"/>
              <p:cNvCxnSpPr/>
              <p:nvPr/>
            </p:nvCxnSpPr>
            <p:spPr>
              <a:xfrm>
                <a:off x="1680550" y="2609068"/>
                <a:ext cx="0" cy="1876332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Rak 100"/>
              <p:cNvCxnSpPr/>
              <p:nvPr/>
            </p:nvCxnSpPr>
            <p:spPr>
              <a:xfrm>
                <a:off x="2954082" y="2609068"/>
                <a:ext cx="0" cy="1876332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Rak 101"/>
              <p:cNvCxnSpPr/>
              <p:nvPr/>
            </p:nvCxnSpPr>
            <p:spPr>
              <a:xfrm>
                <a:off x="4305183" y="2597495"/>
                <a:ext cx="0" cy="1876332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Rak 102"/>
              <p:cNvCxnSpPr/>
              <p:nvPr/>
            </p:nvCxnSpPr>
            <p:spPr>
              <a:xfrm>
                <a:off x="5689285" y="2597495"/>
                <a:ext cx="0" cy="1876332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Rak 103"/>
              <p:cNvCxnSpPr/>
              <p:nvPr/>
            </p:nvCxnSpPr>
            <p:spPr>
              <a:xfrm>
                <a:off x="7042322" y="2597495"/>
                <a:ext cx="0" cy="1876332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Rak 104"/>
              <p:cNvCxnSpPr/>
              <p:nvPr/>
            </p:nvCxnSpPr>
            <p:spPr>
              <a:xfrm>
                <a:off x="8384822" y="2597495"/>
                <a:ext cx="0" cy="1876332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9" name="textruta 98"/>
            <p:cNvSpPr txBox="1"/>
            <p:nvPr/>
          </p:nvSpPr>
          <p:spPr>
            <a:xfrm>
              <a:off x="8720961" y="3746736"/>
              <a:ext cx="12471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Journalför</a:t>
              </a:r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204239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10219999" y="1425515"/>
            <a:ext cx="174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Fakturering</a:t>
            </a:r>
            <a:endParaRPr lang="sv-SE" dirty="0"/>
          </a:p>
        </p:txBody>
      </p:sp>
      <p:sp>
        <p:nvSpPr>
          <p:cNvPr id="21" name="textruta 20"/>
          <p:cNvSpPr txBox="1"/>
          <p:nvPr/>
        </p:nvSpPr>
        <p:spPr>
          <a:xfrm>
            <a:off x="4929309" y="4966970"/>
            <a:ext cx="124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smtClean="0">
                <a:solidFill>
                  <a:schemeClr val="bg1"/>
                </a:solidFill>
                <a:latin typeface="Source Sans Pro"/>
              </a:rPr>
              <a:t>Manuella verifikationer</a:t>
            </a:r>
            <a:endParaRPr lang="sv-SE" dirty="0"/>
          </a:p>
        </p:txBody>
      </p:sp>
      <p:grpSp>
        <p:nvGrpSpPr>
          <p:cNvPr id="35" name="Grupp 34"/>
          <p:cNvGrpSpPr/>
          <p:nvPr/>
        </p:nvGrpSpPr>
        <p:grpSpPr>
          <a:xfrm>
            <a:off x="501967" y="765645"/>
            <a:ext cx="8299806" cy="1913742"/>
            <a:chOff x="501967" y="765645"/>
            <a:chExt cx="8299806" cy="1913742"/>
          </a:xfrm>
        </p:grpSpPr>
        <p:sp>
          <p:nvSpPr>
            <p:cNvPr id="5" name="Rektangel 4"/>
            <p:cNvSpPr/>
            <p:nvPr/>
          </p:nvSpPr>
          <p:spPr>
            <a:xfrm>
              <a:off x="561935" y="783445"/>
              <a:ext cx="8009499" cy="773547"/>
            </a:xfrm>
            <a:prstGeom prst="rect">
              <a:avLst/>
            </a:prstGeom>
            <a:gradFill flip="none" rotWithShape="1">
              <a:gsLst>
                <a:gs pos="0">
                  <a:srgbClr val="4BA0D9"/>
                </a:gs>
                <a:gs pos="78000">
                  <a:srgbClr val="CCEBFF"/>
                </a:gs>
                <a:gs pos="100000">
                  <a:srgbClr val="CCEBFF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" name="Rektangel 5"/>
            <p:cNvSpPr/>
            <p:nvPr/>
          </p:nvSpPr>
          <p:spPr>
            <a:xfrm rot="10800000">
              <a:off x="577136" y="1588075"/>
              <a:ext cx="7994298" cy="1065474"/>
            </a:xfrm>
            <a:prstGeom prst="rect">
              <a:avLst/>
            </a:prstGeom>
            <a:gradFill flip="none" rotWithShape="1">
              <a:gsLst>
                <a:gs pos="0">
                  <a:srgbClr val="0974B3"/>
                </a:gs>
                <a:gs pos="100000">
                  <a:srgbClr val="4CA0D9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7" name="Bildobjekt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4268" y="995907"/>
              <a:ext cx="406493" cy="406493"/>
            </a:xfrm>
            <a:prstGeom prst="rect">
              <a:avLst/>
            </a:prstGeom>
          </p:spPr>
        </p:pic>
        <p:pic>
          <p:nvPicPr>
            <p:cNvPr id="8" name="Bildobjekt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2622" y="995905"/>
              <a:ext cx="406493" cy="406493"/>
            </a:xfrm>
            <a:prstGeom prst="rect">
              <a:avLst/>
            </a:prstGeom>
          </p:spPr>
        </p:pic>
        <p:pic>
          <p:nvPicPr>
            <p:cNvPr id="9" name="Bildobjekt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37" y="981034"/>
              <a:ext cx="406349" cy="406349"/>
            </a:xfrm>
            <a:prstGeom prst="rect">
              <a:avLst/>
            </a:prstGeom>
          </p:spPr>
        </p:pic>
        <p:pic>
          <p:nvPicPr>
            <p:cNvPr id="10" name="Bildobjekt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4641" y="995905"/>
              <a:ext cx="406493" cy="406493"/>
            </a:xfrm>
            <a:prstGeom prst="rect">
              <a:avLst/>
            </a:prstGeom>
          </p:spPr>
        </p:pic>
        <p:pic>
          <p:nvPicPr>
            <p:cNvPr id="11" name="Bildobjekt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8888" y="986608"/>
              <a:ext cx="406636" cy="406636"/>
            </a:xfrm>
            <a:prstGeom prst="rect">
              <a:avLst/>
            </a:prstGeom>
          </p:spPr>
        </p:pic>
        <p:pic>
          <p:nvPicPr>
            <p:cNvPr id="12" name="Bildobjekt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6532" y="979312"/>
              <a:ext cx="406493" cy="406493"/>
            </a:xfrm>
            <a:prstGeom prst="rect">
              <a:avLst/>
            </a:prstGeom>
          </p:spPr>
        </p:pic>
        <p:sp>
          <p:nvSpPr>
            <p:cNvPr id="14" name="textruta 13"/>
            <p:cNvSpPr txBox="1"/>
            <p:nvPr/>
          </p:nvSpPr>
          <p:spPr>
            <a:xfrm>
              <a:off x="501967" y="1756057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1</a:t>
              </a:r>
              <a:endPara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15" name="textruta 14"/>
            <p:cNvSpPr txBox="1"/>
            <p:nvPr/>
          </p:nvSpPr>
          <p:spPr>
            <a:xfrm>
              <a:off x="838314" y="1909990"/>
              <a:ext cx="12471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>
                  <a:solidFill>
                    <a:schemeClr val="bg1"/>
                  </a:solidFill>
                  <a:latin typeface="Source Sans Pro"/>
                </a:rPr>
                <a:t>Företags-</a:t>
              </a:r>
              <a:br>
                <a:rPr lang="sv-SE" sz="1200" dirty="0">
                  <a:solidFill>
                    <a:schemeClr val="bg1"/>
                  </a:solidFill>
                  <a:latin typeface="Source Sans Pro"/>
                </a:rPr>
              </a:br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inställningar</a:t>
              </a:r>
              <a:endParaRPr lang="sv-SE" dirty="0"/>
            </a:p>
          </p:txBody>
        </p:sp>
        <p:sp>
          <p:nvSpPr>
            <p:cNvPr id="16" name="textruta 15"/>
            <p:cNvSpPr txBox="1"/>
            <p:nvPr/>
          </p:nvSpPr>
          <p:spPr>
            <a:xfrm>
              <a:off x="1836531" y="1751498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2</a:t>
              </a:r>
              <a:endPara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17" name="textruta 16"/>
            <p:cNvSpPr txBox="1"/>
            <p:nvPr/>
          </p:nvSpPr>
          <p:spPr>
            <a:xfrm>
              <a:off x="2234852" y="1911289"/>
              <a:ext cx="9635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Skapa kund-fakturor</a:t>
              </a:r>
              <a:endParaRPr lang="sv-SE" dirty="0"/>
            </a:p>
          </p:txBody>
        </p:sp>
        <p:sp>
          <p:nvSpPr>
            <p:cNvPr id="18" name="textruta 17"/>
            <p:cNvSpPr txBox="1"/>
            <p:nvPr/>
          </p:nvSpPr>
          <p:spPr>
            <a:xfrm>
              <a:off x="3116320" y="1740859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3</a:t>
              </a:r>
              <a:endPara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19" name="textruta 18"/>
            <p:cNvSpPr txBox="1"/>
            <p:nvPr/>
          </p:nvSpPr>
          <p:spPr>
            <a:xfrm>
              <a:off x="3518524" y="1901923"/>
              <a:ext cx="12471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Lägg in leverantörs-fakturor</a:t>
              </a:r>
              <a:endParaRPr lang="sv-SE" dirty="0"/>
            </a:p>
          </p:txBody>
        </p:sp>
        <p:sp>
          <p:nvSpPr>
            <p:cNvPr id="20" name="textruta 19"/>
            <p:cNvSpPr txBox="1"/>
            <p:nvPr/>
          </p:nvSpPr>
          <p:spPr>
            <a:xfrm>
              <a:off x="4452752" y="1751498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4</a:t>
              </a:r>
              <a:endPara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22" name="textruta 21"/>
            <p:cNvSpPr txBox="1"/>
            <p:nvPr/>
          </p:nvSpPr>
          <p:spPr>
            <a:xfrm>
              <a:off x="5834295" y="1742796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5</a:t>
              </a:r>
            </a:p>
          </p:txBody>
        </p:sp>
        <p:sp>
          <p:nvSpPr>
            <p:cNvPr id="23" name="textruta 22"/>
            <p:cNvSpPr txBox="1"/>
            <p:nvPr/>
          </p:nvSpPr>
          <p:spPr>
            <a:xfrm>
              <a:off x="4880437" y="1909990"/>
              <a:ext cx="12471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Betala leverantörs-fakturor</a:t>
              </a:r>
              <a:endParaRPr lang="sv-SE" dirty="0"/>
            </a:p>
          </p:txBody>
        </p:sp>
        <p:sp>
          <p:nvSpPr>
            <p:cNvPr id="24" name="textruta 23"/>
            <p:cNvSpPr txBox="1"/>
            <p:nvPr/>
          </p:nvSpPr>
          <p:spPr>
            <a:xfrm>
              <a:off x="7176794" y="1740250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6</a:t>
              </a:r>
              <a:endPara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25" name="textruta 24"/>
            <p:cNvSpPr txBox="1"/>
            <p:nvPr/>
          </p:nvSpPr>
          <p:spPr>
            <a:xfrm>
              <a:off x="6223294" y="1909989"/>
              <a:ext cx="12471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Registrera kundfakturor</a:t>
              </a:r>
              <a:endParaRPr lang="sv-SE" dirty="0"/>
            </a:p>
          </p:txBody>
        </p:sp>
        <p:sp>
          <p:nvSpPr>
            <p:cNvPr id="27" name="textruta 26"/>
            <p:cNvSpPr txBox="1"/>
            <p:nvPr/>
          </p:nvSpPr>
          <p:spPr>
            <a:xfrm>
              <a:off x="7554629" y="1914886"/>
              <a:ext cx="12471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Journalför</a:t>
              </a:r>
              <a:endParaRPr lang="sv-SE" dirty="0"/>
            </a:p>
          </p:txBody>
        </p:sp>
        <p:cxnSp>
          <p:nvCxnSpPr>
            <p:cNvPr id="28" name="Rak 27"/>
            <p:cNvCxnSpPr/>
            <p:nvPr/>
          </p:nvCxnSpPr>
          <p:spPr>
            <a:xfrm>
              <a:off x="1867162" y="777218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ak 28"/>
            <p:cNvCxnSpPr/>
            <p:nvPr/>
          </p:nvCxnSpPr>
          <p:spPr>
            <a:xfrm>
              <a:off x="3140694" y="777218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ak 29"/>
            <p:cNvCxnSpPr/>
            <p:nvPr/>
          </p:nvCxnSpPr>
          <p:spPr>
            <a:xfrm>
              <a:off x="4491795" y="765645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ak 30"/>
            <p:cNvCxnSpPr/>
            <p:nvPr/>
          </p:nvCxnSpPr>
          <p:spPr>
            <a:xfrm>
              <a:off x="5875897" y="765645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ak 31"/>
            <p:cNvCxnSpPr/>
            <p:nvPr/>
          </p:nvCxnSpPr>
          <p:spPr>
            <a:xfrm>
              <a:off x="7228934" y="765645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ak 32"/>
            <p:cNvCxnSpPr/>
            <p:nvPr/>
          </p:nvCxnSpPr>
          <p:spPr>
            <a:xfrm>
              <a:off x="8571434" y="765645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upp 33"/>
          <p:cNvGrpSpPr/>
          <p:nvPr/>
        </p:nvGrpSpPr>
        <p:grpSpPr>
          <a:xfrm>
            <a:off x="577136" y="3341126"/>
            <a:ext cx="8299806" cy="1913742"/>
            <a:chOff x="501967" y="765645"/>
            <a:chExt cx="8299806" cy="1913742"/>
          </a:xfrm>
        </p:grpSpPr>
        <p:sp>
          <p:nvSpPr>
            <p:cNvPr id="36" name="Rektangel 35"/>
            <p:cNvSpPr/>
            <p:nvPr/>
          </p:nvSpPr>
          <p:spPr>
            <a:xfrm>
              <a:off x="561935" y="783445"/>
              <a:ext cx="8009499" cy="773547"/>
            </a:xfrm>
            <a:prstGeom prst="rect">
              <a:avLst/>
            </a:prstGeom>
            <a:gradFill flip="none" rotWithShape="1">
              <a:gsLst>
                <a:gs pos="0">
                  <a:srgbClr val="4BA0D9"/>
                </a:gs>
                <a:gs pos="78000">
                  <a:srgbClr val="CCEBFF"/>
                </a:gs>
                <a:gs pos="100000">
                  <a:srgbClr val="CCEBFF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7" name="Rektangel 36"/>
            <p:cNvSpPr/>
            <p:nvPr/>
          </p:nvSpPr>
          <p:spPr>
            <a:xfrm rot="10800000">
              <a:off x="577136" y="1588075"/>
              <a:ext cx="7994298" cy="1065474"/>
            </a:xfrm>
            <a:prstGeom prst="rect">
              <a:avLst/>
            </a:prstGeom>
            <a:gradFill flip="none" rotWithShape="1">
              <a:gsLst>
                <a:gs pos="0">
                  <a:srgbClr val="0974B3"/>
                </a:gs>
                <a:gs pos="100000">
                  <a:srgbClr val="4CA0D9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38" name="Bildobjekt 3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4268" y="995907"/>
              <a:ext cx="406493" cy="406493"/>
            </a:xfrm>
            <a:prstGeom prst="rect">
              <a:avLst/>
            </a:prstGeom>
          </p:spPr>
        </p:pic>
        <p:pic>
          <p:nvPicPr>
            <p:cNvPr id="39" name="Bildobjekt 3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2622" y="995905"/>
              <a:ext cx="406493" cy="406493"/>
            </a:xfrm>
            <a:prstGeom prst="rect">
              <a:avLst/>
            </a:prstGeom>
          </p:spPr>
        </p:pic>
        <p:pic>
          <p:nvPicPr>
            <p:cNvPr id="40" name="Bildobjekt 3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37" y="981034"/>
              <a:ext cx="406349" cy="406349"/>
            </a:xfrm>
            <a:prstGeom prst="rect">
              <a:avLst/>
            </a:prstGeom>
          </p:spPr>
        </p:pic>
        <p:pic>
          <p:nvPicPr>
            <p:cNvPr id="41" name="Bildobjekt 4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4641" y="995905"/>
              <a:ext cx="406493" cy="406493"/>
            </a:xfrm>
            <a:prstGeom prst="rect">
              <a:avLst/>
            </a:prstGeom>
          </p:spPr>
        </p:pic>
        <p:pic>
          <p:nvPicPr>
            <p:cNvPr id="42" name="Bildobjekt 4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8888" y="986608"/>
              <a:ext cx="406636" cy="406636"/>
            </a:xfrm>
            <a:prstGeom prst="rect">
              <a:avLst/>
            </a:prstGeom>
          </p:spPr>
        </p:pic>
        <p:pic>
          <p:nvPicPr>
            <p:cNvPr id="43" name="Bildobjekt 4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6532" y="979312"/>
              <a:ext cx="406493" cy="406493"/>
            </a:xfrm>
            <a:prstGeom prst="rect">
              <a:avLst/>
            </a:prstGeom>
          </p:spPr>
        </p:pic>
        <p:sp>
          <p:nvSpPr>
            <p:cNvPr id="44" name="textruta 43"/>
            <p:cNvSpPr txBox="1"/>
            <p:nvPr/>
          </p:nvSpPr>
          <p:spPr>
            <a:xfrm>
              <a:off x="501967" y="1756057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1</a:t>
              </a:r>
              <a:endPara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45" name="textruta 44"/>
            <p:cNvSpPr txBox="1"/>
            <p:nvPr/>
          </p:nvSpPr>
          <p:spPr>
            <a:xfrm>
              <a:off x="838314" y="1909990"/>
              <a:ext cx="12471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>
                  <a:solidFill>
                    <a:schemeClr val="bg1"/>
                  </a:solidFill>
                  <a:latin typeface="Source Sans Pro"/>
                </a:rPr>
                <a:t>Företags-</a:t>
              </a:r>
              <a:br>
                <a:rPr lang="sv-SE" sz="1200" dirty="0">
                  <a:solidFill>
                    <a:schemeClr val="bg1"/>
                  </a:solidFill>
                  <a:latin typeface="Source Sans Pro"/>
                </a:rPr>
              </a:br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inställningar</a:t>
              </a:r>
              <a:endParaRPr lang="sv-SE" dirty="0"/>
            </a:p>
          </p:txBody>
        </p:sp>
        <p:sp>
          <p:nvSpPr>
            <p:cNvPr id="46" name="textruta 45"/>
            <p:cNvSpPr txBox="1"/>
            <p:nvPr/>
          </p:nvSpPr>
          <p:spPr>
            <a:xfrm>
              <a:off x="1836531" y="1751498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2</a:t>
              </a:r>
              <a:endPara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47" name="textruta 46"/>
            <p:cNvSpPr txBox="1"/>
            <p:nvPr/>
          </p:nvSpPr>
          <p:spPr>
            <a:xfrm>
              <a:off x="2234852" y="1911289"/>
              <a:ext cx="9635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Skapa kund-fakturor</a:t>
              </a:r>
              <a:endParaRPr lang="sv-SE" dirty="0"/>
            </a:p>
          </p:txBody>
        </p:sp>
        <p:sp>
          <p:nvSpPr>
            <p:cNvPr id="48" name="textruta 47"/>
            <p:cNvSpPr txBox="1"/>
            <p:nvPr/>
          </p:nvSpPr>
          <p:spPr>
            <a:xfrm>
              <a:off x="3116320" y="1740859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3</a:t>
              </a:r>
              <a:endPara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49" name="textruta 48"/>
            <p:cNvSpPr txBox="1"/>
            <p:nvPr/>
          </p:nvSpPr>
          <p:spPr>
            <a:xfrm>
              <a:off x="3518524" y="1901923"/>
              <a:ext cx="12471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Lägg in leverantörs-fakturor</a:t>
              </a:r>
              <a:endParaRPr lang="sv-SE" dirty="0"/>
            </a:p>
          </p:txBody>
        </p:sp>
        <p:sp>
          <p:nvSpPr>
            <p:cNvPr id="50" name="textruta 49"/>
            <p:cNvSpPr txBox="1"/>
            <p:nvPr/>
          </p:nvSpPr>
          <p:spPr>
            <a:xfrm>
              <a:off x="4452752" y="1751498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4</a:t>
              </a:r>
              <a:endPara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51" name="textruta 50"/>
            <p:cNvSpPr txBox="1"/>
            <p:nvPr/>
          </p:nvSpPr>
          <p:spPr>
            <a:xfrm>
              <a:off x="5834295" y="1742796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5</a:t>
              </a:r>
            </a:p>
          </p:txBody>
        </p:sp>
        <p:sp>
          <p:nvSpPr>
            <p:cNvPr id="52" name="textruta 51"/>
            <p:cNvSpPr txBox="1"/>
            <p:nvPr/>
          </p:nvSpPr>
          <p:spPr>
            <a:xfrm>
              <a:off x="4880437" y="1909990"/>
              <a:ext cx="12471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Betala leverantörs-fakturor</a:t>
              </a:r>
              <a:endParaRPr lang="sv-SE" dirty="0"/>
            </a:p>
          </p:txBody>
        </p:sp>
        <p:sp>
          <p:nvSpPr>
            <p:cNvPr id="53" name="textruta 52"/>
            <p:cNvSpPr txBox="1"/>
            <p:nvPr/>
          </p:nvSpPr>
          <p:spPr>
            <a:xfrm>
              <a:off x="7176794" y="1740250"/>
              <a:ext cx="5183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5400" dirty="0" smtClean="0">
                  <a:solidFill>
                    <a:schemeClr val="bg1"/>
                  </a:solidFill>
                  <a:latin typeface="Franklin Gothic Medium Cond" panose="020B0606030402020204" pitchFamily="34" charset="0"/>
                  <a:ea typeface="Microsoft JhengHei" panose="020B0604030504040204" pitchFamily="34" charset="-120"/>
                </a:rPr>
                <a:t>6</a:t>
              </a:r>
              <a:endParaRPr lang="sv-SE" sz="5400" dirty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54" name="textruta 53"/>
            <p:cNvSpPr txBox="1"/>
            <p:nvPr/>
          </p:nvSpPr>
          <p:spPr>
            <a:xfrm>
              <a:off x="6223294" y="1909989"/>
              <a:ext cx="12471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Registrera kundfakturor</a:t>
              </a:r>
              <a:endParaRPr lang="sv-SE" dirty="0"/>
            </a:p>
          </p:txBody>
        </p:sp>
        <p:sp>
          <p:nvSpPr>
            <p:cNvPr id="55" name="textruta 54"/>
            <p:cNvSpPr txBox="1"/>
            <p:nvPr/>
          </p:nvSpPr>
          <p:spPr>
            <a:xfrm>
              <a:off x="7554629" y="1914886"/>
              <a:ext cx="12471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Journalför</a:t>
              </a:r>
              <a:endParaRPr lang="sv-SE" dirty="0"/>
            </a:p>
          </p:txBody>
        </p:sp>
        <p:cxnSp>
          <p:nvCxnSpPr>
            <p:cNvPr id="56" name="Rak 55"/>
            <p:cNvCxnSpPr/>
            <p:nvPr/>
          </p:nvCxnSpPr>
          <p:spPr>
            <a:xfrm>
              <a:off x="1867162" y="777218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Rak 56"/>
            <p:cNvCxnSpPr/>
            <p:nvPr/>
          </p:nvCxnSpPr>
          <p:spPr>
            <a:xfrm>
              <a:off x="3140694" y="777218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Rak 57"/>
            <p:cNvCxnSpPr/>
            <p:nvPr/>
          </p:nvCxnSpPr>
          <p:spPr>
            <a:xfrm>
              <a:off x="4491795" y="765645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ak 58"/>
            <p:cNvCxnSpPr/>
            <p:nvPr/>
          </p:nvCxnSpPr>
          <p:spPr>
            <a:xfrm>
              <a:off x="5875897" y="765645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Rak 59"/>
            <p:cNvCxnSpPr/>
            <p:nvPr/>
          </p:nvCxnSpPr>
          <p:spPr>
            <a:xfrm>
              <a:off x="7228934" y="765645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Rak 60"/>
            <p:cNvCxnSpPr/>
            <p:nvPr/>
          </p:nvCxnSpPr>
          <p:spPr>
            <a:xfrm>
              <a:off x="8571434" y="765645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8029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ktangel 33"/>
          <p:cNvSpPr/>
          <p:nvPr/>
        </p:nvSpPr>
        <p:spPr>
          <a:xfrm>
            <a:off x="530482" y="294720"/>
            <a:ext cx="8202972" cy="773547"/>
          </a:xfrm>
          <a:prstGeom prst="rect">
            <a:avLst/>
          </a:prstGeom>
          <a:gradFill flip="none" rotWithShape="1">
            <a:gsLst>
              <a:gs pos="0">
                <a:srgbClr val="4BA0D9"/>
              </a:gs>
              <a:gs pos="78000">
                <a:srgbClr val="CCEBFF"/>
              </a:gs>
              <a:gs pos="100000">
                <a:srgbClr val="CCEBF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Rektangel 34"/>
          <p:cNvSpPr/>
          <p:nvPr/>
        </p:nvSpPr>
        <p:spPr>
          <a:xfrm rot="10800000">
            <a:off x="545682" y="1099350"/>
            <a:ext cx="8187772" cy="1065474"/>
          </a:xfrm>
          <a:prstGeom prst="rect">
            <a:avLst/>
          </a:prstGeom>
          <a:gradFill flip="none" rotWithShape="1">
            <a:gsLst>
              <a:gs pos="0">
                <a:srgbClr val="0974B3"/>
              </a:gs>
              <a:gs pos="100000">
                <a:srgbClr val="4CA0D9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6" name="Bildobjekt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128" y="478318"/>
            <a:ext cx="406493" cy="406493"/>
          </a:xfrm>
          <a:prstGeom prst="rect">
            <a:avLst/>
          </a:prstGeom>
        </p:spPr>
      </p:pic>
      <p:pic>
        <p:nvPicPr>
          <p:cNvPr id="37" name="Bildobjekt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565" y="469836"/>
            <a:ext cx="406493" cy="406493"/>
          </a:xfrm>
          <a:prstGeom prst="rect">
            <a:avLst/>
          </a:prstGeom>
        </p:spPr>
      </p:pic>
      <p:pic>
        <p:nvPicPr>
          <p:cNvPr id="38" name="Bildobjekt 3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38" y="469836"/>
            <a:ext cx="406349" cy="406349"/>
          </a:xfrm>
          <a:prstGeom prst="rect">
            <a:avLst/>
          </a:prstGeom>
        </p:spPr>
      </p:pic>
      <p:pic>
        <p:nvPicPr>
          <p:cNvPr id="39" name="Bildobjekt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699" y="508189"/>
            <a:ext cx="406493" cy="406493"/>
          </a:xfrm>
          <a:prstGeom prst="rect">
            <a:avLst/>
          </a:prstGeom>
        </p:spPr>
      </p:pic>
      <p:pic>
        <p:nvPicPr>
          <p:cNvPr id="40" name="Bildobjekt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243" y="478175"/>
            <a:ext cx="406636" cy="406636"/>
          </a:xfrm>
          <a:prstGeom prst="rect">
            <a:avLst/>
          </a:prstGeom>
        </p:spPr>
      </p:pic>
      <p:pic>
        <p:nvPicPr>
          <p:cNvPr id="41" name="Bildobjekt 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687" y="451268"/>
            <a:ext cx="406493" cy="406493"/>
          </a:xfrm>
          <a:prstGeom prst="rect">
            <a:avLst/>
          </a:prstGeom>
        </p:spPr>
      </p:pic>
      <p:pic>
        <p:nvPicPr>
          <p:cNvPr id="42" name="Bildobjekt 4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346" y="469836"/>
            <a:ext cx="406493" cy="406493"/>
          </a:xfrm>
          <a:prstGeom prst="rect">
            <a:avLst/>
          </a:prstGeom>
        </p:spPr>
      </p:pic>
      <p:sp>
        <p:nvSpPr>
          <p:cNvPr id="43" name="textruta 42"/>
          <p:cNvSpPr txBox="1"/>
          <p:nvPr/>
        </p:nvSpPr>
        <p:spPr>
          <a:xfrm>
            <a:off x="591147" y="1328931"/>
            <a:ext cx="1079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>
                <a:solidFill>
                  <a:schemeClr val="bg1"/>
                </a:solidFill>
                <a:latin typeface="Source Sans Pro"/>
              </a:rPr>
              <a:t>Företags-</a:t>
            </a:r>
            <a:br>
              <a:rPr lang="sv-SE" sz="1200" dirty="0">
                <a:solidFill>
                  <a:schemeClr val="bg1"/>
                </a:solidFill>
                <a:latin typeface="Source Sans Pro"/>
              </a:rPr>
            </a:br>
            <a:r>
              <a:rPr lang="sv-SE" sz="1200" dirty="0" smtClean="0">
                <a:solidFill>
                  <a:schemeClr val="bg1"/>
                </a:solidFill>
                <a:latin typeface="Source Sans Pro"/>
              </a:rPr>
              <a:t>inställningar</a:t>
            </a:r>
            <a:endParaRPr lang="sv-SE" dirty="0"/>
          </a:p>
        </p:txBody>
      </p:sp>
      <p:sp>
        <p:nvSpPr>
          <p:cNvPr id="44" name="textruta 43"/>
          <p:cNvSpPr txBox="1"/>
          <p:nvPr/>
        </p:nvSpPr>
        <p:spPr>
          <a:xfrm>
            <a:off x="1721023" y="1328931"/>
            <a:ext cx="1138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 smtClean="0">
                <a:solidFill>
                  <a:schemeClr val="bg1"/>
                </a:solidFill>
                <a:latin typeface="Source Sans Pro"/>
              </a:rPr>
              <a:t>Skapa kund-fakturor</a:t>
            </a:r>
            <a:endParaRPr lang="sv-SE" dirty="0"/>
          </a:p>
        </p:txBody>
      </p:sp>
      <p:sp>
        <p:nvSpPr>
          <p:cNvPr id="45" name="textruta 44"/>
          <p:cNvSpPr txBox="1"/>
          <p:nvPr/>
        </p:nvSpPr>
        <p:spPr>
          <a:xfrm>
            <a:off x="2837748" y="1328931"/>
            <a:ext cx="1183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 smtClean="0">
                <a:solidFill>
                  <a:schemeClr val="bg1"/>
                </a:solidFill>
                <a:latin typeface="Source Sans Pro"/>
              </a:rPr>
              <a:t>Lägg in leverantörs-fakturor</a:t>
            </a:r>
            <a:endParaRPr lang="sv-SE" dirty="0"/>
          </a:p>
        </p:txBody>
      </p:sp>
      <p:sp>
        <p:nvSpPr>
          <p:cNvPr id="46" name="textruta 45"/>
          <p:cNvSpPr txBox="1"/>
          <p:nvPr/>
        </p:nvSpPr>
        <p:spPr>
          <a:xfrm>
            <a:off x="4022529" y="1328930"/>
            <a:ext cx="1177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 smtClean="0">
                <a:solidFill>
                  <a:schemeClr val="bg1"/>
                </a:solidFill>
                <a:latin typeface="Source Sans Pro"/>
              </a:rPr>
              <a:t>Manuella verifikationer</a:t>
            </a:r>
            <a:endParaRPr lang="sv-SE" dirty="0"/>
          </a:p>
        </p:txBody>
      </p:sp>
      <p:sp>
        <p:nvSpPr>
          <p:cNvPr id="47" name="textruta 46"/>
          <p:cNvSpPr txBox="1"/>
          <p:nvPr/>
        </p:nvSpPr>
        <p:spPr>
          <a:xfrm>
            <a:off x="5212249" y="1328930"/>
            <a:ext cx="1184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 smtClean="0">
                <a:solidFill>
                  <a:schemeClr val="bg1"/>
                </a:solidFill>
                <a:latin typeface="Source Sans Pro"/>
              </a:rPr>
              <a:t>Betala leverantörs-fakturor</a:t>
            </a:r>
            <a:endParaRPr lang="sv-SE" dirty="0"/>
          </a:p>
        </p:txBody>
      </p:sp>
      <p:sp>
        <p:nvSpPr>
          <p:cNvPr id="48" name="textruta 47"/>
          <p:cNvSpPr txBox="1"/>
          <p:nvPr/>
        </p:nvSpPr>
        <p:spPr>
          <a:xfrm>
            <a:off x="6376745" y="1328930"/>
            <a:ext cx="1164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 smtClean="0">
                <a:solidFill>
                  <a:schemeClr val="bg1"/>
                </a:solidFill>
                <a:latin typeface="Source Sans Pro"/>
              </a:rPr>
              <a:t>Registrera kundfakturor</a:t>
            </a:r>
            <a:endParaRPr lang="sv-SE" dirty="0"/>
          </a:p>
        </p:txBody>
      </p:sp>
      <p:sp>
        <p:nvSpPr>
          <p:cNvPr id="49" name="textruta 48"/>
          <p:cNvSpPr txBox="1"/>
          <p:nvPr/>
        </p:nvSpPr>
        <p:spPr>
          <a:xfrm>
            <a:off x="7504704" y="1328929"/>
            <a:ext cx="12782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 smtClean="0">
                <a:solidFill>
                  <a:schemeClr val="bg1"/>
                </a:solidFill>
                <a:latin typeface="Source Sans Pro"/>
              </a:rPr>
              <a:t>Journalför</a:t>
            </a:r>
            <a:endParaRPr lang="sv-SE" dirty="0"/>
          </a:p>
        </p:txBody>
      </p:sp>
      <p:cxnSp>
        <p:nvCxnSpPr>
          <p:cNvPr id="50" name="Rak 49"/>
          <p:cNvCxnSpPr/>
          <p:nvPr/>
        </p:nvCxnSpPr>
        <p:spPr>
          <a:xfrm>
            <a:off x="1672657" y="288492"/>
            <a:ext cx="0" cy="187633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ak 50"/>
          <p:cNvCxnSpPr/>
          <p:nvPr/>
        </p:nvCxnSpPr>
        <p:spPr>
          <a:xfrm>
            <a:off x="2837748" y="276920"/>
            <a:ext cx="0" cy="187633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ak 51"/>
          <p:cNvCxnSpPr/>
          <p:nvPr/>
        </p:nvCxnSpPr>
        <p:spPr>
          <a:xfrm>
            <a:off x="4031133" y="276920"/>
            <a:ext cx="0" cy="187633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k 52"/>
          <p:cNvCxnSpPr/>
          <p:nvPr/>
        </p:nvCxnSpPr>
        <p:spPr>
          <a:xfrm>
            <a:off x="5195999" y="258366"/>
            <a:ext cx="0" cy="187633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ak 53"/>
          <p:cNvCxnSpPr/>
          <p:nvPr/>
        </p:nvCxnSpPr>
        <p:spPr>
          <a:xfrm>
            <a:off x="6385717" y="258366"/>
            <a:ext cx="0" cy="187633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k 54"/>
          <p:cNvCxnSpPr/>
          <p:nvPr/>
        </p:nvCxnSpPr>
        <p:spPr>
          <a:xfrm>
            <a:off x="7550852" y="276920"/>
            <a:ext cx="3398" cy="188790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Grupp 121"/>
          <p:cNvGrpSpPr/>
          <p:nvPr/>
        </p:nvGrpSpPr>
        <p:grpSpPr>
          <a:xfrm>
            <a:off x="530482" y="2715427"/>
            <a:ext cx="8252516" cy="1906458"/>
            <a:chOff x="530482" y="2715427"/>
            <a:chExt cx="8252516" cy="1906458"/>
          </a:xfrm>
        </p:grpSpPr>
        <p:sp>
          <p:nvSpPr>
            <p:cNvPr id="100" name="Rektangel 99"/>
            <p:cNvSpPr/>
            <p:nvPr/>
          </p:nvSpPr>
          <p:spPr>
            <a:xfrm>
              <a:off x="530482" y="2751781"/>
              <a:ext cx="8202972" cy="773547"/>
            </a:xfrm>
            <a:prstGeom prst="rect">
              <a:avLst/>
            </a:prstGeom>
            <a:gradFill flip="none" rotWithShape="1">
              <a:gsLst>
                <a:gs pos="0">
                  <a:srgbClr val="4BA0D9"/>
                </a:gs>
                <a:gs pos="78000">
                  <a:srgbClr val="CCEBFF"/>
                </a:gs>
                <a:gs pos="100000">
                  <a:srgbClr val="CCEBFF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1" name="Rektangel 100"/>
            <p:cNvSpPr/>
            <p:nvPr/>
          </p:nvSpPr>
          <p:spPr>
            <a:xfrm rot="10800000">
              <a:off x="545682" y="3556411"/>
              <a:ext cx="8187772" cy="1065474"/>
            </a:xfrm>
            <a:prstGeom prst="rect">
              <a:avLst/>
            </a:prstGeom>
            <a:gradFill flip="none" rotWithShape="1">
              <a:gsLst>
                <a:gs pos="0">
                  <a:srgbClr val="0974B3"/>
                </a:gs>
                <a:gs pos="100000">
                  <a:srgbClr val="4CA0D9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02" name="Bildobjekt 10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3128" y="2935379"/>
              <a:ext cx="406493" cy="406493"/>
            </a:xfrm>
            <a:prstGeom prst="rect">
              <a:avLst/>
            </a:prstGeom>
          </p:spPr>
        </p:pic>
        <p:pic>
          <p:nvPicPr>
            <p:cNvPr id="103" name="Bildobjekt 10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9565" y="2926897"/>
              <a:ext cx="406493" cy="406493"/>
            </a:xfrm>
            <a:prstGeom prst="rect">
              <a:avLst/>
            </a:prstGeom>
          </p:spPr>
        </p:pic>
        <p:pic>
          <p:nvPicPr>
            <p:cNvPr id="104" name="Bildobjekt 10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838" y="2926897"/>
              <a:ext cx="406349" cy="406349"/>
            </a:xfrm>
            <a:prstGeom prst="rect">
              <a:avLst/>
            </a:prstGeom>
          </p:spPr>
        </p:pic>
        <p:pic>
          <p:nvPicPr>
            <p:cNvPr id="105" name="Bildobjekt 10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4699" y="2965250"/>
              <a:ext cx="406493" cy="406493"/>
            </a:xfrm>
            <a:prstGeom prst="rect">
              <a:avLst/>
            </a:prstGeom>
          </p:spPr>
        </p:pic>
        <p:pic>
          <p:nvPicPr>
            <p:cNvPr id="106" name="Bildobjekt 10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2243" y="2935236"/>
              <a:ext cx="406636" cy="406636"/>
            </a:xfrm>
            <a:prstGeom prst="rect">
              <a:avLst/>
            </a:prstGeom>
          </p:spPr>
        </p:pic>
        <p:pic>
          <p:nvPicPr>
            <p:cNvPr id="107" name="Bildobjekt 10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5687" y="2908329"/>
              <a:ext cx="406493" cy="406493"/>
            </a:xfrm>
            <a:prstGeom prst="rect">
              <a:avLst/>
            </a:prstGeom>
          </p:spPr>
        </p:pic>
        <p:pic>
          <p:nvPicPr>
            <p:cNvPr id="108" name="Bildobjekt 10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6346" y="2926897"/>
              <a:ext cx="406493" cy="406493"/>
            </a:xfrm>
            <a:prstGeom prst="rect">
              <a:avLst/>
            </a:prstGeom>
          </p:spPr>
        </p:pic>
        <p:sp>
          <p:nvSpPr>
            <p:cNvPr id="109" name="textruta 108"/>
            <p:cNvSpPr txBox="1"/>
            <p:nvPr/>
          </p:nvSpPr>
          <p:spPr>
            <a:xfrm>
              <a:off x="591147" y="3785992"/>
              <a:ext cx="10791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>
                  <a:solidFill>
                    <a:schemeClr val="bg1"/>
                  </a:solidFill>
                  <a:latin typeface="Source Sans Pro"/>
                </a:rPr>
                <a:t>Företags-</a:t>
              </a:r>
              <a:br>
                <a:rPr lang="sv-SE" sz="1200" dirty="0">
                  <a:solidFill>
                    <a:schemeClr val="bg1"/>
                  </a:solidFill>
                  <a:latin typeface="Source Sans Pro"/>
                </a:rPr>
              </a:br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inställningar</a:t>
              </a:r>
              <a:endParaRPr lang="sv-SE" dirty="0"/>
            </a:p>
          </p:txBody>
        </p:sp>
        <p:sp>
          <p:nvSpPr>
            <p:cNvPr id="110" name="textruta 109"/>
            <p:cNvSpPr txBox="1"/>
            <p:nvPr/>
          </p:nvSpPr>
          <p:spPr>
            <a:xfrm>
              <a:off x="1721023" y="3785992"/>
              <a:ext cx="11389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Skapa kund-fakturor</a:t>
              </a:r>
              <a:endParaRPr lang="sv-SE" dirty="0"/>
            </a:p>
          </p:txBody>
        </p:sp>
        <p:sp>
          <p:nvSpPr>
            <p:cNvPr id="111" name="textruta 110"/>
            <p:cNvSpPr txBox="1"/>
            <p:nvPr/>
          </p:nvSpPr>
          <p:spPr>
            <a:xfrm>
              <a:off x="2837748" y="3785992"/>
              <a:ext cx="11838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Lägg in leverantörs-fakturor</a:t>
              </a:r>
              <a:endParaRPr lang="sv-SE" dirty="0"/>
            </a:p>
          </p:txBody>
        </p:sp>
        <p:sp>
          <p:nvSpPr>
            <p:cNvPr id="112" name="textruta 111"/>
            <p:cNvSpPr txBox="1"/>
            <p:nvPr/>
          </p:nvSpPr>
          <p:spPr>
            <a:xfrm>
              <a:off x="4022529" y="3785991"/>
              <a:ext cx="11771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Manuella verifikationer</a:t>
              </a:r>
              <a:endParaRPr lang="sv-SE" dirty="0"/>
            </a:p>
          </p:txBody>
        </p:sp>
        <p:sp>
          <p:nvSpPr>
            <p:cNvPr id="113" name="textruta 112"/>
            <p:cNvSpPr txBox="1"/>
            <p:nvPr/>
          </p:nvSpPr>
          <p:spPr>
            <a:xfrm>
              <a:off x="5212249" y="3785991"/>
              <a:ext cx="11847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Betala leverantörs-fakturor</a:t>
              </a:r>
              <a:endParaRPr lang="sv-SE" dirty="0"/>
            </a:p>
          </p:txBody>
        </p:sp>
        <p:sp>
          <p:nvSpPr>
            <p:cNvPr id="114" name="textruta 113"/>
            <p:cNvSpPr txBox="1"/>
            <p:nvPr/>
          </p:nvSpPr>
          <p:spPr>
            <a:xfrm>
              <a:off x="6376745" y="3785991"/>
              <a:ext cx="11645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Registrera kundfakturor</a:t>
              </a:r>
              <a:endParaRPr lang="sv-SE" dirty="0"/>
            </a:p>
          </p:txBody>
        </p:sp>
        <p:sp>
          <p:nvSpPr>
            <p:cNvPr id="115" name="textruta 114"/>
            <p:cNvSpPr txBox="1"/>
            <p:nvPr/>
          </p:nvSpPr>
          <p:spPr>
            <a:xfrm>
              <a:off x="7504704" y="3785990"/>
              <a:ext cx="12782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Journalför</a:t>
              </a:r>
              <a:endParaRPr lang="sv-SE" dirty="0"/>
            </a:p>
          </p:txBody>
        </p:sp>
        <p:cxnSp>
          <p:nvCxnSpPr>
            <p:cNvPr id="116" name="Rak 115"/>
            <p:cNvCxnSpPr/>
            <p:nvPr/>
          </p:nvCxnSpPr>
          <p:spPr>
            <a:xfrm>
              <a:off x="1672657" y="2745553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Rak 116"/>
            <p:cNvCxnSpPr/>
            <p:nvPr/>
          </p:nvCxnSpPr>
          <p:spPr>
            <a:xfrm>
              <a:off x="2837748" y="2733981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Rak 117"/>
            <p:cNvCxnSpPr/>
            <p:nvPr/>
          </p:nvCxnSpPr>
          <p:spPr>
            <a:xfrm>
              <a:off x="4031133" y="2733981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Rak 118"/>
            <p:cNvCxnSpPr/>
            <p:nvPr/>
          </p:nvCxnSpPr>
          <p:spPr>
            <a:xfrm>
              <a:off x="5195999" y="2715427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Rak 119"/>
            <p:cNvCxnSpPr/>
            <p:nvPr/>
          </p:nvCxnSpPr>
          <p:spPr>
            <a:xfrm>
              <a:off x="6385717" y="2715427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Rak 120"/>
            <p:cNvCxnSpPr/>
            <p:nvPr/>
          </p:nvCxnSpPr>
          <p:spPr>
            <a:xfrm>
              <a:off x="7550852" y="2733981"/>
              <a:ext cx="3398" cy="188790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ruta 122"/>
          <p:cNvSpPr txBox="1"/>
          <p:nvPr/>
        </p:nvSpPr>
        <p:spPr>
          <a:xfrm>
            <a:off x="10219999" y="3096759"/>
            <a:ext cx="1741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500/1000/</a:t>
            </a:r>
            <a:br>
              <a:rPr lang="sv-SE" dirty="0" smtClean="0"/>
            </a:br>
            <a:r>
              <a:rPr lang="sv-SE" dirty="0" smtClean="0"/>
              <a:t>2000/Förening</a:t>
            </a:r>
            <a:endParaRPr lang="sv-SE" dirty="0"/>
          </a:p>
        </p:txBody>
      </p:sp>
      <p:grpSp>
        <p:nvGrpSpPr>
          <p:cNvPr id="146" name="Grupp 145"/>
          <p:cNvGrpSpPr/>
          <p:nvPr/>
        </p:nvGrpSpPr>
        <p:grpSpPr>
          <a:xfrm>
            <a:off x="530482" y="4943175"/>
            <a:ext cx="7086183" cy="1906458"/>
            <a:chOff x="530482" y="4943175"/>
            <a:chExt cx="7086183" cy="1906458"/>
          </a:xfrm>
        </p:grpSpPr>
        <p:sp>
          <p:nvSpPr>
            <p:cNvPr id="124" name="Rektangel 123"/>
            <p:cNvSpPr/>
            <p:nvPr/>
          </p:nvSpPr>
          <p:spPr>
            <a:xfrm>
              <a:off x="530482" y="4979529"/>
              <a:ext cx="7020370" cy="773547"/>
            </a:xfrm>
            <a:prstGeom prst="rect">
              <a:avLst/>
            </a:prstGeom>
            <a:gradFill flip="none" rotWithShape="1">
              <a:gsLst>
                <a:gs pos="0">
                  <a:srgbClr val="4BA0D9"/>
                </a:gs>
                <a:gs pos="78000">
                  <a:srgbClr val="CCEBFF"/>
                </a:gs>
                <a:gs pos="100000">
                  <a:srgbClr val="CCEBFF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5" name="Rektangel 124"/>
            <p:cNvSpPr/>
            <p:nvPr/>
          </p:nvSpPr>
          <p:spPr>
            <a:xfrm rot="10800000">
              <a:off x="545682" y="5784159"/>
              <a:ext cx="6995661" cy="1065474"/>
            </a:xfrm>
            <a:prstGeom prst="rect">
              <a:avLst/>
            </a:prstGeom>
            <a:gradFill flip="none" rotWithShape="1">
              <a:gsLst>
                <a:gs pos="0">
                  <a:srgbClr val="0974B3"/>
                </a:gs>
                <a:gs pos="100000">
                  <a:srgbClr val="4CA0D9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27" name="Bildobjekt 12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3232" y="5154645"/>
              <a:ext cx="406493" cy="406493"/>
            </a:xfrm>
            <a:prstGeom prst="rect">
              <a:avLst/>
            </a:prstGeom>
          </p:spPr>
        </p:pic>
        <p:pic>
          <p:nvPicPr>
            <p:cNvPr id="128" name="Bildobjekt 12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838" y="5154645"/>
              <a:ext cx="406349" cy="406349"/>
            </a:xfrm>
            <a:prstGeom prst="rect">
              <a:avLst/>
            </a:prstGeom>
          </p:spPr>
        </p:pic>
        <p:pic>
          <p:nvPicPr>
            <p:cNvPr id="129" name="Bildobjekt 12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8366" y="5192998"/>
              <a:ext cx="406493" cy="406493"/>
            </a:xfrm>
            <a:prstGeom prst="rect">
              <a:avLst/>
            </a:prstGeom>
          </p:spPr>
        </p:pic>
        <p:pic>
          <p:nvPicPr>
            <p:cNvPr id="130" name="Bildobjekt 12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5910" y="5162984"/>
              <a:ext cx="406636" cy="406636"/>
            </a:xfrm>
            <a:prstGeom prst="rect">
              <a:avLst/>
            </a:prstGeom>
          </p:spPr>
        </p:pic>
        <p:pic>
          <p:nvPicPr>
            <p:cNvPr id="131" name="Bildobjekt 13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9354" y="5136077"/>
              <a:ext cx="406493" cy="406493"/>
            </a:xfrm>
            <a:prstGeom prst="rect">
              <a:avLst/>
            </a:prstGeom>
          </p:spPr>
        </p:pic>
        <p:pic>
          <p:nvPicPr>
            <p:cNvPr id="132" name="Bildobjekt 13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0013" y="5154645"/>
              <a:ext cx="406493" cy="406493"/>
            </a:xfrm>
            <a:prstGeom prst="rect">
              <a:avLst/>
            </a:prstGeom>
          </p:spPr>
        </p:pic>
        <p:sp>
          <p:nvSpPr>
            <p:cNvPr id="133" name="textruta 132"/>
            <p:cNvSpPr txBox="1"/>
            <p:nvPr/>
          </p:nvSpPr>
          <p:spPr>
            <a:xfrm>
              <a:off x="591147" y="6013740"/>
              <a:ext cx="10791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>
                  <a:solidFill>
                    <a:schemeClr val="bg1"/>
                  </a:solidFill>
                  <a:latin typeface="Source Sans Pro"/>
                </a:rPr>
                <a:t>Företags-</a:t>
              </a:r>
              <a:br>
                <a:rPr lang="sv-SE" sz="1200" dirty="0">
                  <a:solidFill>
                    <a:schemeClr val="bg1"/>
                  </a:solidFill>
                  <a:latin typeface="Source Sans Pro"/>
                </a:rPr>
              </a:br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inställningar</a:t>
              </a:r>
              <a:endParaRPr lang="sv-SE" dirty="0"/>
            </a:p>
          </p:txBody>
        </p:sp>
        <p:sp>
          <p:nvSpPr>
            <p:cNvPr id="135" name="textruta 134"/>
            <p:cNvSpPr txBox="1"/>
            <p:nvPr/>
          </p:nvSpPr>
          <p:spPr>
            <a:xfrm>
              <a:off x="1671415" y="6013740"/>
              <a:ext cx="11838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Lägg in leverantörs-fakturor</a:t>
              </a:r>
              <a:endParaRPr lang="sv-SE" dirty="0"/>
            </a:p>
          </p:txBody>
        </p:sp>
        <p:sp>
          <p:nvSpPr>
            <p:cNvPr id="136" name="textruta 135"/>
            <p:cNvSpPr txBox="1"/>
            <p:nvPr/>
          </p:nvSpPr>
          <p:spPr>
            <a:xfrm>
              <a:off x="2856196" y="6013739"/>
              <a:ext cx="11771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Manuella verifikationer</a:t>
              </a:r>
              <a:endParaRPr lang="sv-SE" dirty="0"/>
            </a:p>
          </p:txBody>
        </p:sp>
        <p:sp>
          <p:nvSpPr>
            <p:cNvPr id="137" name="textruta 136"/>
            <p:cNvSpPr txBox="1"/>
            <p:nvPr/>
          </p:nvSpPr>
          <p:spPr>
            <a:xfrm>
              <a:off x="4045916" y="6013739"/>
              <a:ext cx="11847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Betala leverantörs-fakturor</a:t>
              </a:r>
              <a:endParaRPr lang="sv-SE" dirty="0"/>
            </a:p>
          </p:txBody>
        </p:sp>
        <p:sp>
          <p:nvSpPr>
            <p:cNvPr id="138" name="textruta 137"/>
            <p:cNvSpPr txBox="1"/>
            <p:nvPr/>
          </p:nvSpPr>
          <p:spPr>
            <a:xfrm>
              <a:off x="5210412" y="6013739"/>
              <a:ext cx="11645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Registrera kundfakturor</a:t>
              </a:r>
              <a:endParaRPr lang="sv-SE" dirty="0"/>
            </a:p>
          </p:txBody>
        </p:sp>
        <p:sp>
          <p:nvSpPr>
            <p:cNvPr id="139" name="textruta 138"/>
            <p:cNvSpPr txBox="1"/>
            <p:nvPr/>
          </p:nvSpPr>
          <p:spPr>
            <a:xfrm>
              <a:off x="6338371" y="6013738"/>
              <a:ext cx="12782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Journalför</a:t>
              </a:r>
              <a:endParaRPr lang="sv-SE" dirty="0"/>
            </a:p>
          </p:txBody>
        </p:sp>
        <p:cxnSp>
          <p:nvCxnSpPr>
            <p:cNvPr id="140" name="Rak 139"/>
            <p:cNvCxnSpPr/>
            <p:nvPr/>
          </p:nvCxnSpPr>
          <p:spPr>
            <a:xfrm>
              <a:off x="1672657" y="4973301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Rak 140"/>
            <p:cNvCxnSpPr/>
            <p:nvPr/>
          </p:nvCxnSpPr>
          <p:spPr>
            <a:xfrm>
              <a:off x="2837748" y="4961729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Rak 141"/>
            <p:cNvCxnSpPr/>
            <p:nvPr/>
          </p:nvCxnSpPr>
          <p:spPr>
            <a:xfrm>
              <a:off x="4031133" y="4961729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Rak 142"/>
            <p:cNvCxnSpPr/>
            <p:nvPr/>
          </p:nvCxnSpPr>
          <p:spPr>
            <a:xfrm>
              <a:off x="5195999" y="4943175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Rak 143"/>
            <p:cNvCxnSpPr/>
            <p:nvPr/>
          </p:nvCxnSpPr>
          <p:spPr>
            <a:xfrm>
              <a:off x="6385717" y="4943175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Rak 144"/>
            <p:cNvCxnSpPr/>
            <p:nvPr/>
          </p:nvCxnSpPr>
          <p:spPr>
            <a:xfrm>
              <a:off x="7550852" y="4961729"/>
              <a:ext cx="3398" cy="188790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textruta 146"/>
          <p:cNvSpPr txBox="1"/>
          <p:nvPr/>
        </p:nvSpPr>
        <p:spPr>
          <a:xfrm>
            <a:off x="10219998" y="5106745"/>
            <a:ext cx="174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200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8293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upp 52"/>
          <p:cNvGrpSpPr/>
          <p:nvPr/>
        </p:nvGrpSpPr>
        <p:grpSpPr>
          <a:xfrm>
            <a:off x="530482" y="258366"/>
            <a:ext cx="7067527" cy="1906458"/>
            <a:chOff x="530482" y="258366"/>
            <a:chExt cx="7067527" cy="1906458"/>
          </a:xfrm>
        </p:grpSpPr>
        <p:sp>
          <p:nvSpPr>
            <p:cNvPr id="4" name="Rektangel 3"/>
            <p:cNvSpPr/>
            <p:nvPr/>
          </p:nvSpPr>
          <p:spPr>
            <a:xfrm>
              <a:off x="530482" y="294720"/>
              <a:ext cx="7020370" cy="773547"/>
            </a:xfrm>
            <a:prstGeom prst="rect">
              <a:avLst/>
            </a:prstGeom>
            <a:gradFill flip="none" rotWithShape="1">
              <a:gsLst>
                <a:gs pos="0">
                  <a:srgbClr val="4BA0D9"/>
                </a:gs>
                <a:gs pos="78000">
                  <a:srgbClr val="CCEBFF"/>
                </a:gs>
                <a:gs pos="100000">
                  <a:srgbClr val="CCEBFF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" name="Rektangel 4"/>
            <p:cNvSpPr/>
            <p:nvPr/>
          </p:nvSpPr>
          <p:spPr>
            <a:xfrm rot="10800000">
              <a:off x="545682" y="1099350"/>
              <a:ext cx="7005170" cy="1065474"/>
            </a:xfrm>
            <a:prstGeom prst="rect">
              <a:avLst/>
            </a:prstGeom>
            <a:gradFill flip="none" rotWithShape="1">
              <a:gsLst>
                <a:gs pos="0">
                  <a:srgbClr val="0974B3"/>
                </a:gs>
                <a:gs pos="100000">
                  <a:srgbClr val="4CA0D9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6" name="Bildobjekt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3128" y="478318"/>
              <a:ext cx="406493" cy="406493"/>
            </a:xfrm>
            <a:prstGeom prst="rect">
              <a:avLst/>
            </a:prstGeom>
          </p:spPr>
        </p:pic>
        <p:pic>
          <p:nvPicPr>
            <p:cNvPr id="7" name="Bildobjekt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4576" y="469836"/>
              <a:ext cx="406493" cy="406493"/>
            </a:xfrm>
            <a:prstGeom prst="rect">
              <a:avLst/>
            </a:prstGeom>
          </p:spPr>
        </p:pic>
        <p:pic>
          <p:nvPicPr>
            <p:cNvPr id="8" name="Bildobjekt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838" y="469836"/>
              <a:ext cx="406349" cy="406349"/>
            </a:xfrm>
            <a:prstGeom prst="rect">
              <a:avLst/>
            </a:prstGeom>
          </p:spPr>
        </p:pic>
        <p:pic>
          <p:nvPicPr>
            <p:cNvPr id="9" name="Bildobjekt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9710" y="508189"/>
              <a:ext cx="406493" cy="406493"/>
            </a:xfrm>
            <a:prstGeom prst="rect">
              <a:avLst/>
            </a:prstGeom>
          </p:spPr>
        </p:pic>
        <p:pic>
          <p:nvPicPr>
            <p:cNvPr id="10" name="Bildobjekt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2243" y="478175"/>
              <a:ext cx="406636" cy="406636"/>
            </a:xfrm>
            <a:prstGeom prst="rect">
              <a:avLst/>
            </a:prstGeom>
          </p:spPr>
        </p:pic>
        <p:pic>
          <p:nvPicPr>
            <p:cNvPr id="11" name="Bildobjekt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0507" y="453339"/>
              <a:ext cx="406493" cy="406493"/>
            </a:xfrm>
            <a:prstGeom prst="rect">
              <a:avLst/>
            </a:prstGeom>
          </p:spPr>
        </p:pic>
        <p:sp>
          <p:nvSpPr>
            <p:cNvPr id="13" name="textruta 12"/>
            <p:cNvSpPr txBox="1"/>
            <p:nvPr/>
          </p:nvSpPr>
          <p:spPr>
            <a:xfrm>
              <a:off x="591147" y="1328931"/>
              <a:ext cx="10791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>
                  <a:solidFill>
                    <a:schemeClr val="bg1"/>
                  </a:solidFill>
                  <a:latin typeface="Source Sans Pro"/>
                </a:rPr>
                <a:t>Företags-</a:t>
              </a:r>
              <a:br>
                <a:rPr lang="sv-SE" sz="1200" dirty="0">
                  <a:solidFill>
                    <a:schemeClr val="bg1"/>
                  </a:solidFill>
                  <a:latin typeface="Source Sans Pro"/>
                </a:rPr>
              </a:br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inställningar</a:t>
              </a:r>
              <a:endParaRPr lang="sv-SE" dirty="0"/>
            </a:p>
          </p:txBody>
        </p:sp>
        <p:sp>
          <p:nvSpPr>
            <p:cNvPr id="14" name="textruta 13"/>
            <p:cNvSpPr txBox="1"/>
            <p:nvPr/>
          </p:nvSpPr>
          <p:spPr>
            <a:xfrm>
              <a:off x="1721023" y="1328931"/>
              <a:ext cx="11389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Skapa kund-fakturor</a:t>
              </a:r>
              <a:endParaRPr lang="sv-SE" dirty="0"/>
            </a:p>
          </p:txBody>
        </p:sp>
        <p:sp>
          <p:nvSpPr>
            <p:cNvPr id="15" name="textruta 14"/>
            <p:cNvSpPr txBox="1"/>
            <p:nvPr/>
          </p:nvSpPr>
          <p:spPr>
            <a:xfrm>
              <a:off x="2837748" y="1328931"/>
              <a:ext cx="11838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Lägg in leverantörs-fakturor</a:t>
              </a:r>
              <a:endParaRPr lang="sv-SE" dirty="0"/>
            </a:p>
          </p:txBody>
        </p:sp>
        <p:sp>
          <p:nvSpPr>
            <p:cNvPr id="17" name="textruta 16"/>
            <p:cNvSpPr txBox="1"/>
            <p:nvPr/>
          </p:nvSpPr>
          <p:spPr>
            <a:xfrm>
              <a:off x="4027260" y="1328930"/>
              <a:ext cx="11847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Betala leverantörs-fakturor</a:t>
              </a:r>
              <a:endParaRPr lang="sv-SE" dirty="0"/>
            </a:p>
          </p:txBody>
        </p:sp>
        <p:sp>
          <p:nvSpPr>
            <p:cNvPr id="18" name="textruta 17"/>
            <p:cNvSpPr txBox="1"/>
            <p:nvPr/>
          </p:nvSpPr>
          <p:spPr>
            <a:xfrm>
              <a:off x="5191756" y="1328930"/>
              <a:ext cx="11645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Registrera kundfakturor</a:t>
              </a:r>
              <a:endParaRPr lang="sv-SE" dirty="0"/>
            </a:p>
          </p:txBody>
        </p:sp>
        <p:sp>
          <p:nvSpPr>
            <p:cNvPr id="19" name="textruta 18"/>
            <p:cNvSpPr txBox="1"/>
            <p:nvPr/>
          </p:nvSpPr>
          <p:spPr>
            <a:xfrm>
              <a:off x="6319715" y="1328929"/>
              <a:ext cx="12782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dirty="0" smtClean="0">
                  <a:solidFill>
                    <a:schemeClr val="bg1"/>
                  </a:solidFill>
                  <a:latin typeface="Source Sans Pro"/>
                </a:rPr>
                <a:t>Journalför</a:t>
              </a:r>
              <a:endParaRPr lang="sv-SE" dirty="0"/>
            </a:p>
          </p:txBody>
        </p:sp>
        <p:cxnSp>
          <p:nvCxnSpPr>
            <p:cNvPr id="20" name="Rak 19"/>
            <p:cNvCxnSpPr/>
            <p:nvPr/>
          </p:nvCxnSpPr>
          <p:spPr>
            <a:xfrm>
              <a:off x="1672657" y="288492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ak 20"/>
            <p:cNvCxnSpPr/>
            <p:nvPr/>
          </p:nvCxnSpPr>
          <p:spPr>
            <a:xfrm>
              <a:off x="2837748" y="276920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ak 21"/>
            <p:cNvCxnSpPr/>
            <p:nvPr/>
          </p:nvCxnSpPr>
          <p:spPr>
            <a:xfrm>
              <a:off x="4031133" y="276920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ak 22"/>
            <p:cNvCxnSpPr/>
            <p:nvPr/>
          </p:nvCxnSpPr>
          <p:spPr>
            <a:xfrm>
              <a:off x="5195999" y="258366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ak 23"/>
            <p:cNvCxnSpPr/>
            <p:nvPr/>
          </p:nvCxnSpPr>
          <p:spPr>
            <a:xfrm>
              <a:off x="6385717" y="258366"/>
              <a:ext cx="0" cy="18763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ak 24"/>
            <p:cNvCxnSpPr/>
            <p:nvPr/>
          </p:nvCxnSpPr>
          <p:spPr>
            <a:xfrm>
              <a:off x="7550852" y="276920"/>
              <a:ext cx="3398" cy="188790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ruta 53"/>
          <p:cNvSpPr txBox="1"/>
          <p:nvPr/>
        </p:nvSpPr>
        <p:spPr>
          <a:xfrm>
            <a:off x="9697485" y="914683"/>
            <a:ext cx="174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Fakturering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8393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2605</TotalTime>
  <Words>152</Words>
  <Application>Microsoft Office PowerPoint</Application>
  <PresentationFormat>Bredbild</PresentationFormat>
  <Paragraphs>98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11" baseType="lpstr">
      <vt:lpstr>Microsoft JhengHei</vt:lpstr>
      <vt:lpstr>Arial</vt:lpstr>
      <vt:lpstr>Calibri</vt:lpstr>
      <vt:lpstr>Calibri Light</vt:lpstr>
      <vt:lpstr>Franklin Gothic Medium Cond</vt:lpstr>
      <vt:lpstr>Source Sans Pro</vt:lpstr>
      <vt:lpstr>Office-tema</vt:lpstr>
      <vt:lpstr>PowerPoint-presentation</vt:lpstr>
      <vt:lpstr>PowerPoint-presentation</vt:lpstr>
      <vt:lpstr>PowerPoint-presentation</vt:lpstr>
      <vt:lpstr>PowerPoint-presentation</vt:lpstr>
    </vt:vector>
  </TitlesOfParts>
  <Company>Visma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Malin Sälgfors</dc:creator>
  <cp:lastModifiedBy>Malin Sälgfors</cp:lastModifiedBy>
  <cp:revision>22</cp:revision>
  <dcterms:created xsi:type="dcterms:W3CDTF">2017-02-23T15:50:51Z</dcterms:created>
  <dcterms:modified xsi:type="dcterms:W3CDTF">2017-03-09T15:36:33Z</dcterms:modified>
</cp:coreProperties>
</file>