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5" userDrawn="1">
          <p15:clr>
            <a:srgbClr val="A4A3A4"/>
          </p15:clr>
        </p15:guide>
        <p15:guide id="2" pos="34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237D"/>
    <a:srgbClr val="D7D7D7"/>
    <a:srgbClr val="CC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162" d="100"/>
          <a:sy n="162" d="100"/>
        </p:scale>
        <p:origin x="2442" y="114"/>
      </p:cViewPr>
      <p:guideLst>
        <p:guide orient="horz" pos="3725"/>
        <p:guide pos="34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51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696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8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372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63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803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017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161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18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582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142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8FF9-D8CE-4EF1-B6BD-B9800C00E483}" type="datetimeFigureOut">
              <a:rPr lang="sv-SE" smtClean="0"/>
              <a:t>2025-06-03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68E02-E7E7-4C67-8535-144EA8F021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628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V-form 202"/>
          <p:cNvSpPr/>
          <p:nvPr/>
        </p:nvSpPr>
        <p:spPr>
          <a:xfrm>
            <a:off x="3251674" y="2540992"/>
            <a:ext cx="2365448" cy="634101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8" name="Rektangel med rundade hörn 107"/>
          <p:cNvSpPr/>
          <p:nvPr/>
        </p:nvSpPr>
        <p:spPr>
          <a:xfrm>
            <a:off x="3291154" y="7940633"/>
            <a:ext cx="7537008" cy="8758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/>
          <p:cNvSpPr txBox="1"/>
          <p:nvPr/>
        </p:nvSpPr>
        <p:spPr>
          <a:xfrm>
            <a:off x="1243792" y="948484"/>
            <a:ext cx="18137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E-faktura/E-order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från leverantör</a:t>
            </a:r>
          </a:p>
          <a:p>
            <a:pPr algn="ctr"/>
            <a:endParaRPr lang="sv-SE" sz="1200" b="1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167" name="V-form 166"/>
          <p:cNvSpPr/>
          <p:nvPr/>
        </p:nvSpPr>
        <p:spPr>
          <a:xfrm>
            <a:off x="5419516" y="2539104"/>
            <a:ext cx="4949128" cy="63691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68" name="textruta 167"/>
          <p:cNvSpPr txBox="1"/>
          <p:nvPr/>
        </p:nvSpPr>
        <p:spPr>
          <a:xfrm>
            <a:off x="5723408" y="2655679"/>
            <a:ext cx="4590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Registrera och koppla fakturan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manuellt i ditt program</a:t>
            </a:r>
          </a:p>
        </p:txBody>
      </p:sp>
      <p:sp>
        <p:nvSpPr>
          <p:cNvPr id="176" name="textruta 175"/>
          <p:cNvSpPr txBox="1"/>
          <p:nvPr/>
        </p:nvSpPr>
        <p:spPr>
          <a:xfrm>
            <a:off x="3464925" y="2646015"/>
            <a:ext cx="2052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Ta foto med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 err="1">
                <a:latin typeface="Trebuchet MS" panose="020B0603020202020204" pitchFamily="34" charset="0"/>
              </a:rPr>
              <a:t>Visma</a:t>
            </a:r>
            <a:r>
              <a:rPr lang="sv-SE" sz="1100">
                <a:latin typeface="Trebuchet MS" panose="020B0603020202020204" pitchFamily="34" charset="0"/>
              </a:rPr>
              <a:t> Scanner</a:t>
            </a:r>
          </a:p>
        </p:txBody>
      </p:sp>
      <p:sp>
        <p:nvSpPr>
          <p:cNvPr id="178" name="textruta 177"/>
          <p:cNvSpPr txBox="1"/>
          <p:nvPr/>
        </p:nvSpPr>
        <p:spPr>
          <a:xfrm>
            <a:off x="1520575" y="2599758"/>
            <a:ext cx="126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Pappersfaktura</a:t>
            </a:r>
            <a:endParaRPr lang="sv-SE" sz="1200" b="1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00" name="V-form 199"/>
          <p:cNvSpPr/>
          <p:nvPr/>
        </p:nvSpPr>
        <p:spPr>
          <a:xfrm>
            <a:off x="3271795" y="1791775"/>
            <a:ext cx="2355106" cy="66048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56" name="textruta 155"/>
          <p:cNvSpPr txBox="1"/>
          <p:nvPr/>
        </p:nvSpPr>
        <p:spPr>
          <a:xfrm>
            <a:off x="3463053" y="1927294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Skicka till </a:t>
            </a:r>
            <a:r>
              <a:rPr lang="sv-SE" sz="1100" err="1">
                <a:latin typeface="Trebuchet MS" panose="020B0603020202020204" pitchFamily="34" charset="0"/>
              </a:rPr>
              <a:t>scanningcentral</a:t>
            </a:r>
            <a:endParaRPr lang="sv-SE" sz="1100">
              <a:latin typeface="Trebuchet MS" panose="020B0603020202020204" pitchFamily="34" charset="0"/>
            </a:endParaRPr>
          </a:p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(du själv eller din leverantör)</a:t>
            </a:r>
          </a:p>
        </p:txBody>
      </p:sp>
      <p:sp>
        <p:nvSpPr>
          <p:cNvPr id="201" name="V-form 200"/>
          <p:cNvSpPr/>
          <p:nvPr/>
        </p:nvSpPr>
        <p:spPr>
          <a:xfrm>
            <a:off x="5406744" y="1790037"/>
            <a:ext cx="4961900" cy="660487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02" name="textruta 201"/>
          <p:cNvSpPr txBox="1"/>
          <p:nvPr/>
        </p:nvSpPr>
        <p:spPr>
          <a:xfrm>
            <a:off x="5979898" y="1817278"/>
            <a:ext cx="4025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Läs in e-fakturan i ditt program,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registrering sker automatiskt</a:t>
            </a:r>
          </a:p>
          <a:p>
            <a:pPr algn="ctr"/>
            <a:r>
              <a:rPr lang="sv-SE" sz="1100">
                <a:latin typeface="Trebuchet MS" panose="020B0603020202020204" pitchFamily="34" charset="0"/>
              </a:rPr>
              <a:t>Pappersfaktura: 25 kr/st</a:t>
            </a:r>
          </a:p>
        </p:txBody>
      </p:sp>
      <p:sp>
        <p:nvSpPr>
          <p:cNvPr id="212" name="textruta 211"/>
          <p:cNvSpPr txBox="1"/>
          <p:nvPr/>
        </p:nvSpPr>
        <p:spPr>
          <a:xfrm>
            <a:off x="1619902" y="4537450"/>
            <a:ext cx="1061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err="1">
                <a:latin typeface="Trebuchet MS" panose="020B0603020202020204" pitchFamily="34" charset="0"/>
              </a:rPr>
              <a:t>Pdf</a:t>
            </a:r>
            <a:r>
              <a:rPr lang="sv-SE" sz="1100">
                <a:latin typeface="Trebuchet MS" panose="020B0603020202020204" pitchFamily="34" charset="0"/>
              </a:rPr>
              <a:t>-faktura</a:t>
            </a:r>
            <a:endParaRPr lang="sv-SE" sz="1200" b="1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13" name="V-form 212"/>
          <p:cNvSpPr/>
          <p:nvPr/>
        </p:nvSpPr>
        <p:spPr>
          <a:xfrm>
            <a:off x="3261452" y="4430281"/>
            <a:ext cx="2365449" cy="66048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4" name="V-form 213"/>
          <p:cNvSpPr/>
          <p:nvPr/>
        </p:nvSpPr>
        <p:spPr>
          <a:xfrm>
            <a:off x="5416596" y="4428392"/>
            <a:ext cx="4949128" cy="662911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5" name="textruta 214"/>
          <p:cNvSpPr txBox="1"/>
          <p:nvPr/>
        </p:nvSpPr>
        <p:spPr>
          <a:xfrm>
            <a:off x="5688867" y="4603040"/>
            <a:ext cx="45906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Registrera och koppla fakturan manuellt i ditt program</a:t>
            </a:r>
          </a:p>
        </p:txBody>
      </p:sp>
      <p:sp>
        <p:nvSpPr>
          <p:cNvPr id="216" name="textruta 215"/>
          <p:cNvSpPr txBox="1"/>
          <p:nvPr/>
        </p:nvSpPr>
        <p:spPr>
          <a:xfrm>
            <a:off x="3474704" y="4535304"/>
            <a:ext cx="2052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Mejla </a:t>
            </a:r>
            <a:r>
              <a:rPr lang="sv-SE" sz="1100" err="1">
                <a:latin typeface="Trebuchet MS" panose="020B0603020202020204" pitchFamily="34" charset="0"/>
              </a:rPr>
              <a:t>pdf-filen</a:t>
            </a:r>
            <a:r>
              <a:rPr lang="sv-SE" sz="1100">
                <a:latin typeface="Trebuchet MS" panose="020B0603020202020204" pitchFamily="34" charset="0"/>
              </a:rPr>
              <a:t> till din unika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 err="1">
                <a:latin typeface="Trebuchet MS" panose="020B0603020202020204" pitchFamily="34" charset="0"/>
              </a:rPr>
              <a:t>Visma</a:t>
            </a:r>
            <a:r>
              <a:rPr lang="sv-SE" sz="1100">
                <a:latin typeface="Trebuchet MS" panose="020B0603020202020204" pitchFamily="34" charset="0"/>
              </a:rPr>
              <a:t> Scanner-adress</a:t>
            </a:r>
          </a:p>
        </p:txBody>
      </p:sp>
      <p:sp>
        <p:nvSpPr>
          <p:cNvPr id="217" name="V-form 216"/>
          <p:cNvSpPr/>
          <p:nvPr/>
        </p:nvSpPr>
        <p:spPr>
          <a:xfrm>
            <a:off x="3281573" y="3681064"/>
            <a:ext cx="2345328" cy="66048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8" name="textruta 217"/>
          <p:cNvSpPr txBox="1"/>
          <p:nvPr/>
        </p:nvSpPr>
        <p:spPr>
          <a:xfrm>
            <a:off x="3472832" y="3816583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Skicka till </a:t>
            </a:r>
            <a:r>
              <a:rPr lang="sv-SE" sz="1100" err="1">
                <a:latin typeface="Trebuchet MS" panose="020B0603020202020204" pitchFamily="34" charset="0"/>
              </a:rPr>
              <a:t>scanningcentral</a:t>
            </a:r>
            <a:endParaRPr lang="sv-SE" sz="1100">
              <a:latin typeface="Trebuchet MS" panose="020B0603020202020204" pitchFamily="34" charset="0"/>
            </a:endParaRPr>
          </a:p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(du själv eller din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PF BeauSans Pro" panose="02000503040000020004" pitchFamily="50" charset="0"/>
              </a:rPr>
              <a:t>leverantör)</a:t>
            </a:r>
          </a:p>
        </p:txBody>
      </p:sp>
      <p:sp>
        <p:nvSpPr>
          <p:cNvPr id="219" name="V-form 218"/>
          <p:cNvSpPr/>
          <p:nvPr/>
        </p:nvSpPr>
        <p:spPr>
          <a:xfrm>
            <a:off x="5403824" y="3679326"/>
            <a:ext cx="4961900" cy="660487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0" name="textruta 219"/>
          <p:cNvSpPr txBox="1"/>
          <p:nvPr/>
        </p:nvSpPr>
        <p:spPr>
          <a:xfrm>
            <a:off x="5976978" y="3706567"/>
            <a:ext cx="4025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Läs in e-fakturan i ditt program,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registrering sker automatiskt</a:t>
            </a:r>
          </a:p>
          <a:p>
            <a:pPr algn="ctr"/>
            <a:r>
              <a:rPr lang="sv-SE" sz="1100" err="1">
                <a:latin typeface="Trebuchet MS" panose="020B0603020202020204" pitchFamily="34" charset="0"/>
              </a:rPr>
              <a:t>Pdf</a:t>
            </a:r>
            <a:r>
              <a:rPr lang="sv-SE" sz="1100">
                <a:latin typeface="Trebuchet MS" panose="020B0603020202020204" pitchFamily="34" charset="0"/>
              </a:rPr>
              <a:t>-faktura: 8 kr/</a:t>
            </a:r>
            <a:r>
              <a:rPr lang="sv-SE" sz="1100" err="1">
                <a:latin typeface="Trebuchet MS" panose="020B0603020202020204" pitchFamily="34" charset="0"/>
              </a:rPr>
              <a:t>st</a:t>
            </a:r>
            <a:endParaRPr lang="sv-SE" sz="1100">
              <a:latin typeface="Trebuchet MS" panose="020B0603020202020204" pitchFamily="34" charset="0"/>
            </a:endParaRPr>
          </a:p>
        </p:txBody>
      </p:sp>
      <p:sp>
        <p:nvSpPr>
          <p:cNvPr id="226" name="V-form 225"/>
          <p:cNvSpPr/>
          <p:nvPr/>
        </p:nvSpPr>
        <p:spPr>
          <a:xfrm>
            <a:off x="3251674" y="604289"/>
            <a:ext cx="7116970" cy="660487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7" name="textruta 226"/>
          <p:cNvSpPr txBox="1"/>
          <p:nvPr/>
        </p:nvSpPr>
        <p:spPr>
          <a:xfrm>
            <a:off x="3499228" y="743894"/>
            <a:ext cx="68525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Läs in e-fakturan i ditt program, registrering sker automatiskt</a:t>
            </a:r>
          </a:p>
          <a:p>
            <a:pPr algn="ctr"/>
            <a:r>
              <a:rPr lang="sv-SE" sz="1100">
                <a:latin typeface="Trebuchet MS" panose="020B0603020202020204" pitchFamily="34" charset="0"/>
              </a:rPr>
              <a:t>E-faktura/E-order: 3,50 kr/st</a:t>
            </a:r>
          </a:p>
        </p:txBody>
      </p:sp>
      <p:sp>
        <p:nvSpPr>
          <p:cNvPr id="228" name="textruta 227"/>
          <p:cNvSpPr txBox="1"/>
          <p:nvPr/>
        </p:nvSpPr>
        <p:spPr>
          <a:xfrm>
            <a:off x="2834826" y="2746958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Alt</a:t>
            </a:r>
            <a:r>
              <a:rPr lang="sv-SE" sz="1000" b="1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43" name="textruta 42"/>
          <p:cNvSpPr txBox="1"/>
          <p:nvPr/>
        </p:nvSpPr>
        <p:spPr>
          <a:xfrm>
            <a:off x="2842141" y="1986538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Alt</a:t>
            </a:r>
            <a:r>
              <a:rPr lang="sv-SE" sz="1000" b="1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4" name="textruta 43"/>
          <p:cNvSpPr txBox="1"/>
          <p:nvPr/>
        </p:nvSpPr>
        <p:spPr>
          <a:xfrm>
            <a:off x="2834826" y="3896134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Alt</a:t>
            </a:r>
            <a:r>
              <a:rPr lang="sv-SE" sz="1000" b="1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1</a:t>
            </a:r>
          </a:p>
        </p:txBody>
      </p:sp>
      <p:sp>
        <p:nvSpPr>
          <p:cNvPr id="45" name="textruta 44"/>
          <p:cNvSpPr txBox="1"/>
          <p:nvPr/>
        </p:nvSpPr>
        <p:spPr>
          <a:xfrm>
            <a:off x="2818656" y="4630831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Alt</a:t>
            </a:r>
            <a:r>
              <a:rPr lang="sv-SE" sz="1000" b="1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2</a:t>
            </a:r>
          </a:p>
        </p:txBody>
      </p:sp>
      <p:pic>
        <p:nvPicPr>
          <p:cNvPr id="41" name="Picture 2" descr="C:\Users\MALIN~1.SAL\AppData\Local\Temp\SNAGHTML2a999364.PNG">
            <a:extLst>
              <a:ext uri="{FF2B5EF4-FFF2-40B4-BE49-F238E27FC236}">
                <a16:creationId xmlns:a16="http://schemas.microsoft.com/office/drawing/2014/main" id="{B3E0B76F-5448-4E67-B7FB-F569EE0FA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61" y="400785"/>
            <a:ext cx="579447" cy="57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Users\MALIN~1.SAL\AppData\Local\Temp\SNAGHTML2a99e906.PNG">
            <a:extLst>
              <a:ext uri="{FF2B5EF4-FFF2-40B4-BE49-F238E27FC236}">
                <a16:creationId xmlns:a16="http://schemas.microsoft.com/office/drawing/2014/main" id="{F942BCE2-9CE9-4AEF-8A77-C21149793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871" y="200614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:\Users\MALIN~1.SAL\AppData\Local\Temp\SNAGHTML2a9d5bf5.PNG">
            <a:extLst>
              <a:ext uri="{FF2B5EF4-FFF2-40B4-BE49-F238E27FC236}">
                <a16:creationId xmlns:a16="http://schemas.microsoft.com/office/drawing/2014/main" id="{93B2F8DB-6F62-4528-80BD-E87A1FB48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055" y="3927281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754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V-form 202"/>
          <p:cNvSpPr/>
          <p:nvPr/>
        </p:nvSpPr>
        <p:spPr>
          <a:xfrm>
            <a:off x="3251674" y="2540992"/>
            <a:ext cx="2365448" cy="634101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8" name="Rektangel med rundade hörn 107"/>
          <p:cNvSpPr/>
          <p:nvPr/>
        </p:nvSpPr>
        <p:spPr>
          <a:xfrm>
            <a:off x="3291154" y="7940633"/>
            <a:ext cx="7537008" cy="8758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/>
          <p:cNvSpPr txBox="1"/>
          <p:nvPr/>
        </p:nvSpPr>
        <p:spPr>
          <a:xfrm>
            <a:off x="1243792" y="948484"/>
            <a:ext cx="18137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E-faktura/E-order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från leverantör</a:t>
            </a:r>
          </a:p>
          <a:p>
            <a:pPr algn="ctr"/>
            <a:endParaRPr lang="sv-SE" sz="1200" b="1">
              <a:solidFill>
                <a:schemeClr val="bg2">
                  <a:lumMod val="50000"/>
                </a:schemeClr>
              </a:solidFill>
              <a:latin typeface="SketchFlow Print" panose="02000000000000000000" pitchFamily="2" charset="0"/>
            </a:endParaRPr>
          </a:p>
        </p:txBody>
      </p:sp>
      <p:sp>
        <p:nvSpPr>
          <p:cNvPr id="167" name="V-form 166"/>
          <p:cNvSpPr/>
          <p:nvPr/>
        </p:nvSpPr>
        <p:spPr>
          <a:xfrm>
            <a:off x="5419516" y="2539104"/>
            <a:ext cx="4949128" cy="63691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68" name="textruta 167"/>
          <p:cNvSpPr txBox="1"/>
          <p:nvPr/>
        </p:nvSpPr>
        <p:spPr>
          <a:xfrm>
            <a:off x="5723408" y="2655679"/>
            <a:ext cx="4590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Registrera och koppla fakturan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manuellt i ditt program</a:t>
            </a:r>
          </a:p>
        </p:txBody>
      </p:sp>
      <p:sp>
        <p:nvSpPr>
          <p:cNvPr id="176" name="textruta 175"/>
          <p:cNvSpPr txBox="1"/>
          <p:nvPr/>
        </p:nvSpPr>
        <p:spPr>
          <a:xfrm>
            <a:off x="3464925" y="2646015"/>
            <a:ext cx="2052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Ta foto med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 err="1">
                <a:latin typeface="Trebuchet MS" panose="020B0603020202020204" pitchFamily="34" charset="0"/>
              </a:rPr>
              <a:t>Visma</a:t>
            </a:r>
            <a:r>
              <a:rPr lang="sv-SE" sz="1100">
                <a:latin typeface="Trebuchet MS" panose="020B0603020202020204" pitchFamily="34" charset="0"/>
              </a:rPr>
              <a:t> Scanner</a:t>
            </a:r>
          </a:p>
        </p:txBody>
      </p:sp>
      <p:sp>
        <p:nvSpPr>
          <p:cNvPr id="178" name="textruta 177"/>
          <p:cNvSpPr txBox="1"/>
          <p:nvPr/>
        </p:nvSpPr>
        <p:spPr>
          <a:xfrm>
            <a:off x="1520575" y="2599758"/>
            <a:ext cx="126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Pappersfaktura</a:t>
            </a:r>
            <a:endParaRPr lang="sv-SE" sz="1200" b="1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00" name="V-form 199"/>
          <p:cNvSpPr/>
          <p:nvPr/>
        </p:nvSpPr>
        <p:spPr>
          <a:xfrm>
            <a:off x="3271795" y="1791775"/>
            <a:ext cx="2355106" cy="66048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56" name="textruta 155"/>
          <p:cNvSpPr txBox="1"/>
          <p:nvPr/>
        </p:nvSpPr>
        <p:spPr>
          <a:xfrm>
            <a:off x="3463053" y="1927294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Skicka till </a:t>
            </a:r>
            <a:r>
              <a:rPr lang="sv-SE" sz="1100" err="1">
                <a:latin typeface="Trebuchet MS" panose="020B0603020202020204" pitchFamily="34" charset="0"/>
              </a:rPr>
              <a:t>scanningcentral</a:t>
            </a:r>
            <a:endParaRPr lang="sv-SE" sz="1100">
              <a:latin typeface="Trebuchet MS" panose="020B0603020202020204" pitchFamily="34" charset="0"/>
            </a:endParaRPr>
          </a:p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(du själv eller din leverantör)</a:t>
            </a:r>
          </a:p>
        </p:txBody>
      </p:sp>
      <p:sp>
        <p:nvSpPr>
          <p:cNvPr id="201" name="V-form 200"/>
          <p:cNvSpPr/>
          <p:nvPr/>
        </p:nvSpPr>
        <p:spPr>
          <a:xfrm>
            <a:off x="5406744" y="1790037"/>
            <a:ext cx="4961900" cy="660487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02" name="textruta 201"/>
          <p:cNvSpPr txBox="1"/>
          <p:nvPr/>
        </p:nvSpPr>
        <p:spPr>
          <a:xfrm>
            <a:off x="5979898" y="1817278"/>
            <a:ext cx="4025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Läs in e-fakturan i ditt program,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registrering sker automatiskt</a:t>
            </a:r>
          </a:p>
          <a:p>
            <a:pPr algn="ctr"/>
            <a:r>
              <a:rPr lang="sv-SE" sz="1100">
                <a:latin typeface="Trebuchet MS" panose="020B0603020202020204" pitchFamily="34" charset="0"/>
              </a:rPr>
              <a:t>Pappersfaktura: 25 kr/st</a:t>
            </a:r>
          </a:p>
        </p:txBody>
      </p:sp>
      <p:sp>
        <p:nvSpPr>
          <p:cNvPr id="212" name="textruta 211"/>
          <p:cNvSpPr txBox="1"/>
          <p:nvPr/>
        </p:nvSpPr>
        <p:spPr>
          <a:xfrm>
            <a:off x="1619902" y="4218613"/>
            <a:ext cx="1061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err="1">
                <a:latin typeface="Trebuchet MS" panose="020B0603020202020204" pitchFamily="34" charset="0"/>
              </a:rPr>
              <a:t>Pdf</a:t>
            </a:r>
            <a:r>
              <a:rPr lang="sv-SE" sz="1100">
                <a:latin typeface="Trebuchet MS" panose="020B0603020202020204" pitchFamily="34" charset="0"/>
              </a:rPr>
              <a:t>-faktura</a:t>
            </a:r>
            <a:endParaRPr lang="sv-SE" sz="1200" b="1">
              <a:solidFill>
                <a:schemeClr val="bg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17" name="V-form 216"/>
          <p:cNvSpPr/>
          <p:nvPr/>
        </p:nvSpPr>
        <p:spPr>
          <a:xfrm>
            <a:off x="3281573" y="3681064"/>
            <a:ext cx="2345328" cy="660486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8" name="textruta 217"/>
          <p:cNvSpPr txBox="1"/>
          <p:nvPr/>
        </p:nvSpPr>
        <p:spPr>
          <a:xfrm>
            <a:off x="3472832" y="3816583"/>
            <a:ext cx="209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Skicka till </a:t>
            </a:r>
            <a:r>
              <a:rPr lang="sv-SE" sz="1100" err="1">
                <a:latin typeface="Trebuchet MS" panose="020B0603020202020204" pitchFamily="34" charset="0"/>
              </a:rPr>
              <a:t>scanningcentral</a:t>
            </a:r>
            <a:endParaRPr lang="sv-SE" sz="1100">
              <a:latin typeface="Trebuchet MS" panose="020B0603020202020204" pitchFamily="34" charset="0"/>
            </a:endParaRPr>
          </a:p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(du själv eller din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PF BeauSans Pro" panose="02000503040000020004" pitchFamily="50" charset="0"/>
              </a:rPr>
              <a:t>leverantör)</a:t>
            </a:r>
          </a:p>
        </p:txBody>
      </p:sp>
      <p:sp>
        <p:nvSpPr>
          <p:cNvPr id="219" name="V-form 218"/>
          <p:cNvSpPr/>
          <p:nvPr/>
        </p:nvSpPr>
        <p:spPr>
          <a:xfrm>
            <a:off x="5403824" y="3679326"/>
            <a:ext cx="4961900" cy="660487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0" name="textruta 219"/>
          <p:cNvSpPr txBox="1"/>
          <p:nvPr/>
        </p:nvSpPr>
        <p:spPr>
          <a:xfrm>
            <a:off x="5976978" y="3706567"/>
            <a:ext cx="40254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Läs in e-fakturan i ditt program, </a:t>
            </a:r>
            <a:br>
              <a:rPr lang="sv-SE" sz="1100">
                <a:latin typeface="Trebuchet MS" panose="020B0603020202020204" pitchFamily="34" charset="0"/>
              </a:rPr>
            </a:br>
            <a:r>
              <a:rPr lang="sv-SE" sz="1100">
                <a:latin typeface="Trebuchet MS" panose="020B0603020202020204" pitchFamily="34" charset="0"/>
              </a:rPr>
              <a:t>registrering sker automatiskt</a:t>
            </a:r>
          </a:p>
          <a:p>
            <a:pPr algn="ctr"/>
            <a:r>
              <a:rPr lang="sv-SE" sz="1100" err="1">
                <a:latin typeface="Trebuchet MS" panose="020B0603020202020204" pitchFamily="34" charset="0"/>
              </a:rPr>
              <a:t>Pdf</a:t>
            </a:r>
            <a:r>
              <a:rPr lang="sv-SE" sz="1100">
                <a:latin typeface="Trebuchet MS" panose="020B0603020202020204" pitchFamily="34" charset="0"/>
              </a:rPr>
              <a:t>-faktura: 8 kr/</a:t>
            </a:r>
            <a:r>
              <a:rPr lang="sv-SE" sz="1100" err="1">
                <a:latin typeface="Trebuchet MS" panose="020B0603020202020204" pitchFamily="34" charset="0"/>
              </a:rPr>
              <a:t>st</a:t>
            </a:r>
            <a:endParaRPr lang="sv-SE" sz="1100">
              <a:latin typeface="Trebuchet MS" panose="020B0603020202020204" pitchFamily="34" charset="0"/>
            </a:endParaRPr>
          </a:p>
        </p:txBody>
      </p:sp>
      <p:sp>
        <p:nvSpPr>
          <p:cNvPr id="226" name="V-form 225"/>
          <p:cNvSpPr/>
          <p:nvPr/>
        </p:nvSpPr>
        <p:spPr>
          <a:xfrm>
            <a:off x="3251674" y="604289"/>
            <a:ext cx="7116970" cy="660487"/>
          </a:xfrm>
          <a:prstGeom prst="chevron">
            <a:avLst/>
          </a:prstGeom>
          <a:noFill/>
          <a:ln w="19050">
            <a:solidFill>
              <a:srgbClr val="4823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7" name="textruta 226"/>
          <p:cNvSpPr txBox="1"/>
          <p:nvPr/>
        </p:nvSpPr>
        <p:spPr>
          <a:xfrm>
            <a:off x="3499228" y="743894"/>
            <a:ext cx="68525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>
                <a:latin typeface="Trebuchet MS" panose="020B0603020202020204" pitchFamily="34" charset="0"/>
              </a:rPr>
              <a:t>Läs in e-fakturan i ditt program, registrering sker automatiskt</a:t>
            </a:r>
          </a:p>
          <a:p>
            <a:pPr algn="ctr"/>
            <a:r>
              <a:rPr lang="sv-SE" sz="1100">
                <a:latin typeface="Trebuchet MS" panose="020B0603020202020204" pitchFamily="34" charset="0"/>
              </a:rPr>
              <a:t>E-faktura/E-order: 3,50 kr/st</a:t>
            </a:r>
          </a:p>
        </p:txBody>
      </p:sp>
      <p:sp>
        <p:nvSpPr>
          <p:cNvPr id="228" name="textruta 227"/>
          <p:cNvSpPr txBox="1"/>
          <p:nvPr/>
        </p:nvSpPr>
        <p:spPr>
          <a:xfrm>
            <a:off x="2834826" y="2746958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Alt</a:t>
            </a:r>
            <a:r>
              <a:rPr lang="sv-SE" sz="1000" b="1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2</a:t>
            </a:r>
          </a:p>
        </p:txBody>
      </p:sp>
      <p:sp>
        <p:nvSpPr>
          <p:cNvPr id="43" name="textruta 42"/>
          <p:cNvSpPr txBox="1"/>
          <p:nvPr/>
        </p:nvSpPr>
        <p:spPr>
          <a:xfrm>
            <a:off x="2842141" y="1986538"/>
            <a:ext cx="54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Alt</a:t>
            </a:r>
            <a:r>
              <a:rPr lang="sv-SE" sz="1000" b="1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sv-SE" sz="1000">
                <a:solidFill>
                  <a:schemeClr val="bg2">
                    <a:lumMod val="75000"/>
                  </a:schemeClr>
                </a:solidFill>
                <a:latin typeface="Trebuchet MS" panose="020B0603020202020204" pitchFamily="34" charset="0"/>
              </a:rPr>
              <a:t>1</a:t>
            </a:r>
          </a:p>
        </p:txBody>
      </p:sp>
      <p:pic>
        <p:nvPicPr>
          <p:cNvPr id="41" name="Picture 2" descr="C:\Users\MALIN~1.SAL\AppData\Local\Temp\SNAGHTML2a999364.PNG">
            <a:extLst>
              <a:ext uri="{FF2B5EF4-FFF2-40B4-BE49-F238E27FC236}">
                <a16:creationId xmlns:a16="http://schemas.microsoft.com/office/drawing/2014/main" id="{B3E0B76F-5448-4E67-B7FB-F569EE0FA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61" y="400785"/>
            <a:ext cx="579447" cy="57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Users\MALIN~1.SAL\AppData\Local\Temp\SNAGHTML2a99e906.PNG">
            <a:extLst>
              <a:ext uri="{FF2B5EF4-FFF2-40B4-BE49-F238E27FC236}">
                <a16:creationId xmlns:a16="http://schemas.microsoft.com/office/drawing/2014/main" id="{F942BCE2-9CE9-4AEF-8A77-C21149793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871" y="200614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:\Users\MALIN~1.SAL\AppData\Local\Temp\SNAGHTML2a9d5bf5.PNG">
            <a:extLst>
              <a:ext uri="{FF2B5EF4-FFF2-40B4-BE49-F238E27FC236}">
                <a16:creationId xmlns:a16="http://schemas.microsoft.com/office/drawing/2014/main" id="{93B2F8DB-6F62-4528-80BD-E87A1FB48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055" y="360844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59D0DA-ECE2-447F-BE7F-59D466C759FB}"/>
              </a:ext>
            </a:extLst>
          </p:cNvPr>
          <p:cNvSpPr txBox="1"/>
          <p:nvPr/>
        </p:nvSpPr>
        <p:spPr>
          <a:xfrm>
            <a:off x="3597442" y="5630779"/>
            <a:ext cx="313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/>
              <a:t>Ändrad 250603, tagit bort alternativ 2 under PDF-faktura</a:t>
            </a:r>
          </a:p>
        </p:txBody>
      </p:sp>
    </p:spTree>
    <p:extLst>
      <p:ext uri="{BB962C8B-B14F-4D97-AF65-F5344CB8AC3E}">
        <p14:creationId xmlns:p14="http://schemas.microsoft.com/office/powerpoint/2010/main" val="2575141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3151</TotalTime>
  <Words>227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PF BeauSans Pro</vt:lpstr>
      <vt:lpstr>SketchFlow Print</vt:lpstr>
      <vt:lpstr>Trebuchet MS</vt:lpstr>
      <vt:lpstr>Office-tema</vt:lpstr>
      <vt:lpstr>PowerPoint Presentation</vt:lpstr>
      <vt:lpstr>PowerPoint Presentation</vt:lpstr>
    </vt:vector>
  </TitlesOfParts>
  <Company>Visma Spcs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Malin Sälgfors</dc:creator>
  <cp:lastModifiedBy>Malin Sälgfors</cp:lastModifiedBy>
  <cp:revision>54</cp:revision>
  <dcterms:created xsi:type="dcterms:W3CDTF">2016-01-26T07:21:53Z</dcterms:created>
  <dcterms:modified xsi:type="dcterms:W3CDTF">2025-06-04T05:23:31Z</dcterms:modified>
</cp:coreProperties>
</file>