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25" userDrawn="1">
          <p15:clr>
            <a:srgbClr val="A4A3A4"/>
          </p15:clr>
        </p15:guide>
        <p15:guide id="2" pos="65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älgfors" initials="MS" lastIdx="2" clrIdx="0">
    <p:extLst>
      <p:ext uri="{19B8F6BF-5375-455C-9EA6-DF929625EA0E}">
        <p15:presenceInfo xmlns:p15="http://schemas.microsoft.com/office/powerpoint/2012/main" userId="S-1-5-21-3010268206-3679377630-3927089284-85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237D"/>
    <a:srgbClr val="CCEBFF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8" y="888"/>
      </p:cViewPr>
      <p:guideLst>
        <p:guide orient="horz" pos="3725"/>
        <p:guide pos="65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4-05T13:43:40.819" idx="1">
    <p:pos x="2268" y="4083"/>
    <p:text>Spara som bild, öppna i snagit och ändra storleken till 60%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4-05T14:03:11.226" idx="2">
    <p:pos x="2208" y="3067"/>
    <p:text>Spara som bild, öppna i snagit och ändra storleken till 60%</p:text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51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696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98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372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63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803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0175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161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18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582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142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8FF9-D8CE-4EF1-B6BD-B9800C00E483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628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V-form 207"/>
          <p:cNvSpPr/>
          <p:nvPr/>
        </p:nvSpPr>
        <p:spPr>
          <a:xfrm>
            <a:off x="3251673" y="3249613"/>
            <a:ext cx="2396869" cy="695435"/>
          </a:xfrm>
          <a:prstGeom prst="chevron">
            <a:avLst/>
          </a:prstGeom>
          <a:solidFill>
            <a:srgbClr val="D7D7D7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03" name="V-form 202"/>
          <p:cNvSpPr/>
          <p:nvPr/>
        </p:nvSpPr>
        <p:spPr>
          <a:xfrm>
            <a:off x="3251674" y="2540992"/>
            <a:ext cx="2365448" cy="634101"/>
          </a:xfrm>
          <a:prstGeom prst="chevron">
            <a:avLst/>
          </a:prstGeom>
          <a:solidFill>
            <a:srgbClr val="D7D7D7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468727" y="948484"/>
            <a:ext cx="18137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E-faktura/E-order 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>
                <a:latin typeface="PF BeauSans Pro" pitchFamily="50" charset="0"/>
              </a:rPr>
              <a:t>från leverantör</a:t>
            </a:r>
          </a:p>
          <a:p>
            <a:pPr algn="ctr"/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167" name="V-form 166"/>
          <p:cNvSpPr/>
          <p:nvPr/>
        </p:nvSpPr>
        <p:spPr>
          <a:xfrm>
            <a:off x="5419516" y="2539104"/>
            <a:ext cx="4949128" cy="636916"/>
          </a:xfrm>
          <a:prstGeom prst="chevron">
            <a:avLst/>
          </a:prstGeom>
          <a:solidFill>
            <a:srgbClr val="D7D7D7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68" name="textruta 167"/>
          <p:cNvSpPr txBox="1"/>
          <p:nvPr/>
        </p:nvSpPr>
        <p:spPr>
          <a:xfrm>
            <a:off x="5723408" y="2655679"/>
            <a:ext cx="4590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Registrera och koppla fakturan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>
                <a:latin typeface="PF BeauSans Pro" pitchFamily="50" charset="0"/>
              </a:rPr>
              <a:t>manuellt i ditt program</a:t>
            </a:r>
          </a:p>
        </p:txBody>
      </p:sp>
      <p:sp>
        <p:nvSpPr>
          <p:cNvPr id="176" name="textruta 175"/>
          <p:cNvSpPr txBox="1"/>
          <p:nvPr/>
        </p:nvSpPr>
        <p:spPr>
          <a:xfrm>
            <a:off x="3464925" y="2646015"/>
            <a:ext cx="2052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Ta foto med 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Scanner</a:t>
            </a:r>
          </a:p>
        </p:txBody>
      </p:sp>
      <p:sp>
        <p:nvSpPr>
          <p:cNvPr id="178" name="textruta 177"/>
          <p:cNvSpPr txBox="1"/>
          <p:nvPr/>
        </p:nvSpPr>
        <p:spPr>
          <a:xfrm>
            <a:off x="745510" y="3044139"/>
            <a:ext cx="126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Pappersfaktura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180" name="textruta 179"/>
          <p:cNvSpPr txBox="1"/>
          <p:nvPr/>
        </p:nvSpPr>
        <p:spPr>
          <a:xfrm>
            <a:off x="3545080" y="3392817"/>
            <a:ext cx="18594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Scanna manuellt, 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>
                <a:latin typeface="PF BeauSans Pro" pitchFamily="50" charset="0"/>
              </a:rPr>
              <a:t>spara som </a:t>
            </a:r>
            <a:r>
              <a:rPr lang="sv-SE" sz="1100" dirty="0" err="1">
                <a:latin typeface="PF BeauSans Pro" pitchFamily="50" charset="0"/>
              </a:rPr>
              <a:t>pdf</a:t>
            </a:r>
            <a:endParaRPr lang="sv-SE" sz="1100" dirty="0">
              <a:latin typeface="PF BeauSans Pro" pitchFamily="50" charset="0"/>
            </a:endParaRPr>
          </a:p>
        </p:txBody>
      </p:sp>
      <p:sp>
        <p:nvSpPr>
          <p:cNvPr id="200" name="V-form 199"/>
          <p:cNvSpPr/>
          <p:nvPr/>
        </p:nvSpPr>
        <p:spPr>
          <a:xfrm>
            <a:off x="3271795" y="1791775"/>
            <a:ext cx="2355106" cy="660486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56" name="textruta 155"/>
          <p:cNvSpPr txBox="1"/>
          <p:nvPr/>
        </p:nvSpPr>
        <p:spPr>
          <a:xfrm>
            <a:off x="3463053" y="1927294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Skicka till </a:t>
            </a:r>
            <a:r>
              <a:rPr lang="sv-SE" sz="1100" dirty="0" err="1">
                <a:latin typeface="PF BeauSans Pro" pitchFamily="50" charset="0"/>
              </a:rPr>
              <a:t>scanningcentral</a:t>
            </a:r>
            <a:endParaRPr lang="sv-SE" sz="1100" dirty="0">
              <a:latin typeface="PF BeauSans Pro" pitchFamily="50" charset="0"/>
            </a:endParaRPr>
          </a:p>
          <a:p>
            <a:pPr algn="ctr"/>
            <a:r>
              <a:rPr lang="sv-SE" sz="1000" dirty="0">
                <a:solidFill>
                  <a:schemeClr val="bg2">
                    <a:lumMod val="50000"/>
                  </a:schemeClr>
                </a:solidFill>
                <a:latin typeface="PF BeauSans Pro" panose="02000503040000020004" pitchFamily="50" charset="0"/>
              </a:rPr>
              <a:t>(du själv eller din leverantör)</a:t>
            </a:r>
          </a:p>
        </p:txBody>
      </p:sp>
      <p:sp>
        <p:nvSpPr>
          <p:cNvPr id="201" name="V-form 200"/>
          <p:cNvSpPr/>
          <p:nvPr/>
        </p:nvSpPr>
        <p:spPr>
          <a:xfrm>
            <a:off x="5406744" y="1790037"/>
            <a:ext cx="4961900" cy="660487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02" name="textruta 201"/>
          <p:cNvSpPr txBox="1"/>
          <p:nvPr/>
        </p:nvSpPr>
        <p:spPr>
          <a:xfrm>
            <a:off x="5979898" y="1817278"/>
            <a:ext cx="40254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Läs in fakturan i ditt program via </a:t>
            </a:r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</a:t>
            </a:r>
            <a:r>
              <a:rPr lang="sv-SE" sz="1100" dirty="0" err="1">
                <a:latin typeface="PF BeauSans Pro" pitchFamily="50" charset="0"/>
              </a:rPr>
              <a:t>AutoInvoice</a:t>
            </a:r>
            <a:r>
              <a:rPr lang="sv-SE" sz="1100" dirty="0">
                <a:latin typeface="PF BeauSans Pro" pitchFamily="50" charset="0"/>
              </a:rPr>
              <a:t>, registrering sker automatiskt</a:t>
            </a:r>
          </a:p>
          <a:p>
            <a:pPr algn="ctr"/>
            <a:r>
              <a:rPr lang="sv-SE" sz="1100" dirty="0">
                <a:latin typeface="PF BeauSans Pro" pitchFamily="50" charset="0"/>
              </a:rPr>
              <a:t>Pappersfaktura: 12 kr/</a:t>
            </a:r>
            <a:r>
              <a:rPr lang="sv-SE" sz="1100" dirty="0" err="1">
                <a:latin typeface="PF BeauSans Pro" pitchFamily="50" charset="0"/>
              </a:rPr>
              <a:t>st</a:t>
            </a:r>
            <a:endParaRPr lang="sv-SE" sz="1100" dirty="0">
              <a:latin typeface="PF BeauSans Pro" pitchFamily="50" charset="0"/>
            </a:endParaRPr>
          </a:p>
        </p:txBody>
      </p:sp>
      <p:sp>
        <p:nvSpPr>
          <p:cNvPr id="209" name="V-form 208"/>
          <p:cNvSpPr/>
          <p:nvPr/>
        </p:nvSpPr>
        <p:spPr>
          <a:xfrm>
            <a:off x="5404548" y="3249613"/>
            <a:ext cx="2453887" cy="695435"/>
          </a:xfrm>
          <a:prstGeom prst="chevron">
            <a:avLst/>
          </a:prstGeom>
          <a:solidFill>
            <a:srgbClr val="D7D7D7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0" name="textruta 209"/>
          <p:cNvSpPr txBox="1"/>
          <p:nvPr/>
        </p:nvSpPr>
        <p:spPr>
          <a:xfrm>
            <a:off x="5498638" y="3392948"/>
            <a:ext cx="2359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Mejla </a:t>
            </a:r>
            <a:r>
              <a:rPr lang="sv-SE" sz="1100" dirty="0" err="1">
                <a:latin typeface="PF BeauSans Pro" pitchFamily="50" charset="0"/>
              </a:rPr>
              <a:t>pdf-fil</a:t>
            </a:r>
            <a:r>
              <a:rPr lang="sv-SE" sz="1100" dirty="0">
                <a:latin typeface="PF BeauSans Pro" pitchFamily="50" charset="0"/>
              </a:rPr>
              <a:t> till din 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>
                <a:latin typeface="PF BeauSans Pro" pitchFamily="50" charset="0"/>
              </a:rPr>
              <a:t>unika </a:t>
            </a:r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Scanner-adress</a:t>
            </a:r>
          </a:p>
        </p:txBody>
      </p:sp>
      <p:sp>
        <p:nvSpPr>
          <p:cNvPr id="211" name="V-form 210"/>
          <p:cNvSpPr/>
          <p:nvPr/>
        </p:nvSpPr>
        <p:spPr>
          <a:xfrm>
            <a:off x="7619739" y="3249613"/>
            <a:ext cx="2710808" cy="695435"/>
          </a:xfrm>
          <a:prstGeom prst="chevron">
            <a:avLst/>
          </a:prstGeom>
          <a:solidFill>
            <a:srgbClr val="D7D7D7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84" name="textruta 183"/>
          <p:cNvSpPr txBox="1"/>
          <p:nvPr/>
        </p:nvSpPr>
        <p:spPr>
          <a:xfrm>
            <a:off x="7922077" y="3401813"/>
            <a:ext cx="22741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Registrera och koppla fakturan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>
                <a:latin typeface="PF BeauSans Pro" pitchFamily="50" charset="0"/>
              </a:rPr>
              <a:t>manuellt i ditt program</a:t>
            </a:r>
          </a:p>
        </p:txBody>
      </p:sp>
      <p:sp>
        <p:nvSpPr>
          <p:cNvPr id="212" name="textruta 211"/>
          <p:cNvSpPr txBox="1"/>
          <p:nvPr/>
        </p:nvSpPr>
        <p:spPr>
          <a:xfrm>
            <a:off x="844837" y="5188356"/>
            <a:ext cx="1061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 err="1">
                <a:latin typeface="PF BeauSans Pro" pitchFamily="50" charset="0"/>
              </a:rPr>
              <a:t>Pdf</a:t>
            </a:r>
            <a:r>
              <a:rPr lang="sv-SE" sz="1100" dirty="0">
                <a:latin typeface="PF BeauSans Pro" pitchFamily="50" charset="0"/>
              </a:rPr>
              <a:t>-faktura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213" name="V-form 212"/>
          <p:cNvSpPr/>
          <p:nvPr/>
        </p:nvSpPr>
        <p:spPr>
          <a:xfrm>
            <a:off x="3261452" y="5233591"/>
            <a:ext cx="2365449" cy="660486"/>
          </a:xfrm>
          <a:prstGeom prst="chevron">
            <a:avLst/>
          </a:prstGeom>
          <a:solidFill>
            <a:srgbClr val="D7D7D7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4" name="V-form 213"/>
          <p:cNvSpPr/>
          <p:nvPr/>
        </p:nvSpPr>
        <p:spPr>
          <a:xfrm>
            <a:off x="5416596" y="5231702"/>
            <a:ext cx="4949128" cy="662911"/>
          </a:xfrm>
          <a:prstGeom prst="chevron">
            <a:avLst/>
          </a:prstGeom>
          <a:solidFill>
            <a:srgbClr val="D7D7D7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5" name="textruta 214"/>
          <p:cNvSpPr txBox="1"/>
          <p:nvPr/>
        </p:nvSpPr>
        <p:spPr>
          <a:xfrm>
            <a:off x="5688867" y="5406350"/>
            <a:ext cx="45906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Registrera och koppla fakturan manuellt i ditt program</a:t>
            </a:r>
          </a:p>
        </p:txBody>
      </p:sp>
      <p:sp>
        <p:nvSpPr>
          <p:cNvPr id="216" name="textruta 215"/>
          <p:cNvSpPr txBox="1"/>
          <p:nvPr/>
        </p:nvSpPr>
        <p:spPr>
          <a:xfrm>
            <a:off x="3474704" y="5338614"/>
            <a:ext cx="2052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Mejla </a:t>
            </a:r>
            <a:r>
              <a:rPr lang="sv-SE" sz="1100" dirty="0" err="1">
                <a:latin typeface="PF BeauSans Pro" pitchFamily="50" charset="0"/>
              </a:rPr>
              <a:t>pdf-filen</a:t>
            </a:r>
            <a:r>
              <a:rPr lang="sv-SE" sz="1100" dirty="0">
                <a:latin typeface="PF BeauSans Pro" pitchFamily="50" charset="0"/>
              </a:rPr>
              <a:t> till din unika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Scanner-adress</a:t>
            </a:r>
          </a:p>
        </p:txBody>
      </p:sp>
      <p:sp>
        <p:nvSpPr>
          <p:cNvPr id="217" name="V-form 216"/>
          <p:cNvSpPr/>
          <p:nvPr/>
        </p:nvSpPr>
        <p:spPr>
          <a:xfrm>
            <a:off x="3281573" y="4484374"/>
            <a:ext cx="2345328" cy="660486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8" name="textruta 217"/>
          <p:cNvSpPr txBox="1"/>
          <p:nvPr/>
        </p:nvSpPr>
        <p:spPr>
          <a:xfrm>
            <a:off x="3472832" y="4619893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Skicka till </a:t>
            </a:r>
            <a:r>
              <a:rPr lang="sv-SE" sz="1100" dirty="0" err="1">
                <a:latin typeface="PF BeauSans Pro" pitchFamily="50" charset="0"/>
              </a:rPr>
              <a:t>scanningcentral</a:t>
            </a:r>
            <a:endParaRPr lang="sv-SE" sz="1100" dirty="0">
              <a:latin typeface="PF BeauSans Pro" pitchFamily="50" charset="0"/>
            </a:endParaRPr>
          </a:p>
          <a:p>
            <a:pPr algn="ctr"/>
            <a:r>
              <a:rPr lang="sv-SE" sz="1000" dirty="0">
                <a:solidFill>
                  <a:schemeClr val="bg2">
                    <a:lumMod val="50000"/>
                  </a:schemeClr>
                </a:solidFill>
                <a:latin typeface="PF BeauSans Pro" panose="02000503040000020004" pitchFamily="50" charset="0"/>
              </a:rPr>
              <a:t>(du själv eller din leverantör)</a:t>
            </a:r>
          </a:p>
        </p:txBody>
      </p:sp>
      <p:sp>
        <p:nvSpPr>
          <p:cNvPr id="219" name="V-form 218"/>
          <p:cNvSpPr/>
          <p:nvPr/>
        </p:nvSpPr>
        <p:spPr>
          <a:xfrm>
            <a:off x="5403824" y="4482636"/>
            <a:ext cx="4961900" cy="660487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0" name="textruta 219"/>
          <p:cNvSpPr txBox="1"/>
          <p:nvPr/>
        </p:nvSpPr>
        <p:spPr>
          <a:xfrm>
            <a:off x="5976978" y="4509877"/>
            <a:ext cx="40254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Läs in fakturan i ditt program via </a:t>
            </a:r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</a:t>
            </a:r>
            <a:r>
              <a:rPr lang="sv-SE" sz="1100" dirty="0" err="1">
                <a:latin typeface="PF BeauSans Pro" pitchFamily="50" charset="0"/>
              </a:rPr>
              <a:t>AutoInvoice</a:t>
            </a:r>
            <a:r>
              <a:rPr lang="sv-SE" sz="1100" dirty="0">
                <a:latin typeface="PF BeauSans Pro" pitchFamily="50" charset="0"/>
              </a:rPr>
              <a:t>, registrering sker automatiskt</a:t>
            </a:r>
          </a:p>
          <a:p>
            <a:pPr algn="ctr"/>
            <a:r>
              <a:rPr lang="sv-SE" sz="1100" dirty="0" err="1">
                <a:latin typeface="PF BeauSans Pro" pitchFamily="50" charset="0"/>
              </a:rPr>
              <a:t>Pdf</a:t>
            </a:r>
            <a:r>
              <a:rPr lang="sv-SE" sz="1100" dirty="0">
                <a:latin typeface="PF BeauSans Pro" pitchFamily="50" charset="0"/>
              </a:rPr>
              <a:t>-faktura: 8 kr/</a:t>
            </a:r>
            <a:r>
              <a:rPr lang="sv-SE" sz="1100" dirty="0" err="1">
                <a:latin typeface="PF BeauSans Pro" pitchFamily="50" charset="0"/>
              </a:rPr>
              <a:t>st</a:t>
            </a:r>
            <a:endParaRPr lang="sv-SE" sz="1100" dirty="0">
              <a:latin typeface="PF BeauSans Pro" pitchFamily="50" charset="0"/>
            </a:endParaRPr>
          </a:p>
        </p:txBody>
      </p:sp>
      <p:sp>
        <p:nvSpPr>
          <p:cNvPr id="221" name="textruta 220"/>
          <p:cNvSpPr txBox="1"/>
          <p:nvPr/>
        </p:nvSpPr>
        <p:spPr>
          <a:xfrm>
            <a:off x="2128014" y="761853"/>
            <a:ext cx="13712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</a:t>
            </a:r>
            <a:r>
              <a:rPr lang="sv-SE" sz="1100" dirty="0" err="1">
                <a:latin typeface="PF BeauSans Pro" pitchFamily="50" charset="0"/>
              </a:rPr>
              <a:t>AutoInvoice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222" name="textruta 221"/>
          <p:cNvSpPr txBox="1"/>
          <p:nvPr/>
        </p:nvSpPr>
        <p:spPr>
          <a:xfrm>
            <a:off x="2128014" y="1963756"/>
            <a:ext cx="13712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</a:t>
            </a:r>
            <a:r>
              <a:rPr lang="sv-SE" sz="1100" dirty="0" err="1">
                <a:latin typeface="PF BeauSans Pro" pitchFamily="50" charset="0"/>
              </a:rPr>
              <a:t>AutoInvoice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223" name="textruta 222"/>
          <p:cNvSpPr txBox="1"/>
          <p:nvPr/>
        </p:nvSpPr>
        <p:spPr>
          <a:xfrm>
            <a:off x="2024041" y="3049771"/>
            <a:ext cx="137121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Scanner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>
                <a:latin typeface="PF BeauSans Pro" pitchFamily="50" charset="0"/>
              </a:rPr>
              <a:t>(</a:t>
            </a:r>
            <a:r>
              <a:rPr lang="sv-SE" sz="1100" dirty="0" err="1">
                <a:latin typeface="PF BeauSans Pro" pitchFamily="50" charset="0"/>
              </a:rPr>
              <a:t>app</a:t>
            </a:r>
            <a:r>
              <a:rPr lang="sv-SE" sz="1100" dirty="0">
                <a:latin typeface="PF BeauSans Pro" pitchFamily="50" charset="0"/>
              </a:rPr>
              <a:t>)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224" name="textruta 223"/>
          <p:cNvSpPr txBox="1"/>
          <p:nvPr/>
        </p:nvSpPr>
        <p:spPr>
          <a:xfrm>
            <a:off x="2019384" y="5384217"/>
            <a:ext cx="137121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Scanner</a:t>
            </a:r>
            <a:br>
              <a:rPr lang="sv-SE" sz="1100" dirty="0">
                <a:latin typeface="PF BeauSans Pro" pitchFamily="50" charset="0"/>
              </a:rPr>
            </a:br>
            <a:r>
              <a:rPr lang="sv-SE" sz="1100" dirty="0">
                <a:latin typeface="PF BeauSans Pro" pitchFamily="50" charset="0"/>
              </a:rPr>
              <a:t>(</a:t>
            </a:r>
            <a:r>
              <a:rPr lang="sv-SE" sz="1100" dirty="0" err="1">
                <a:latin typeface="PF BeauSans Pro" pitchFamily="50" charset="0"/>
              </a:rPr>
              <a:t>app</a:t>
            </a:r>
            <a:r>
              <a:rPr lang="sv-SE" sz="1100" dirty="0">
                <a:latin typeface="PF BeauSans Pro" pitchFamily="50" charset="0"/>
              </a:rPr>
              <a:t>)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225" name="textruta 224"/>
          <p:cNvSpPr txBox="1"/>
          <p:nvPr/>
        </p:nvSpPr>
        <p:spPr>
          <a:xfrm>
            <a:off x="2128014" y="4687342"/>
            <a:ext cx="13712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</a:t>
            </a:r>
            <a:r>
              <a:rPr lang="sv-SE" sz="1100" dirty="0" err="1">
                <a:latin typeface="PF BeauSans Pro" pitchFamily="50" charset="0"/>
              </a:rPr>
              <a:t>AutoInvoice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226" name="V-form 225"/>
          <p:cNvSpPr/>
          <p:nvPr/>
        </p:nvSpPr>
        <p:spPr>
          <a:xfrm>
            <a:off x="3251674" y="604289"/>
            <a:ext cx="7116970" cy="660487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7" name="textruta 226"/>
          <p:cNvSpPr txBox="1"/>
          <p:nvPr/>
        </p:nvSpPr>
        <p:spPr>
          <a:xfrm>
            <a:off x="3499228" y="743894"/>
            <a:ext cx="68525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PF BeauSans Pro" pitchFamily="50" charset="0"/>
              </a:rPr>
              <a:t>Läs in fakturan i ditt program via </a:t>
            </a:r>
            <a:r>
              <a:rPr lang="sv-SE" sz="1100" dirty="0" err="1">
                <a:latin typeface="PF BeauSans Pro" pitchFamily="50" charset="0"/>
              </a:rPr>
              <a:t>Visma</a:t>
            </a:r>
            <a:r>
              <a:rPr lang="sv-SE" sz="1100" dirty="0">
                <a:latin typeface="PF BeauSans Pro" pitchFamily="50" charset="0"/>
              </a:rPr>
              <a:t> </a:t>
            </a:r>
            <a:r>
              <a:rPr lang="sv-SE" sz="1100" dirty="0" err="1">
                <a:latin typeface="PF BeauSans Pro" pitchFamily="50" charset="0"/>
              </a:rPr>
              <a:t>AutoInvoice</a:t>
            </a:r>
            <a:r>
              <a:rPr lang="sv-SE" sz="1100" dirty="0">
                <a:latin typeface="PF BeauSans Pro" pitchFamily="50" charset="0"/>
              </a:rPr>
              <a:t>, registrering sker automatiskt</a:t>
            </a:r>
          </a:p>
          <a:p>
            <a:pPr algn="ctr"/>
            <a:r>
              <a:rPr lang="sv-SE" sz="1100" dirty="0">
                <a:latin typeface="PF BeauSans Pro" pitchFamily="50" charset="0"/>
              </a:rPr>
              <a:t>E-faktura/E-order: 3 kr/</a:t>
            </a:r>
            <a:r>
              <a:rPr lang="sv-SE" sz="1100" dirty="0" err="1">
                <a:latin typeface="PF BeauSans Pro" pitchFamily="50" charset="0"/>
              </a:rPr>
              <a:t>st</a:t>
            </a:r>
            <a:endParaRPr lang="sv-SE" sz="1100" dirty="0">
              <a:latin typeface="PF BeauSans Pro" pitchFamily="50" charset="0"/>
            </a:endParaRPr>
          </a:p>
        </p:txBody>
      </p:sp>
      <p:sp>
        <p:nvSpPr>
          <p:cNvPr id="228" name="textruta 227"/>
          <p:cNvSpPr txBox="1"/>
          <p:nvPr/>
        </p:nvSpPr>
        <p:spPr>
          <a:xfrm>
            <a:off x="3018916" y="2728853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>
                <a:solidFill>
                  <a:schemeClr val="bg2">
                    <a:lumMod val="50000"/>
                  </a:schemeClr>
                </a:solidFill>
                <a:latin typeface="PF BeauSans Pro" panose="02000503040000020004" pitchFamily="50" charset="0"/>
              </a:rPr>
              <a:t>Alt 1</a:t>
            </a:r>
          </a:p>
        </p:txBody>
      </p:sp>
      <p:sp>
        <p:nvSpPr>
          <p:cNvPr id="230" name="textruta 229"/>
          <p:cNvSpPr txBox="1"/>
          <p:nvPr/>
        </p:nvSpPr>
        <p:spPr>
          <a:xfrm>
            <a:off x="3039087" y="3465716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>
                <a:solidFill>
                  <a:schemeClr val="bg2">
                    <a:lumMod val="50000"/>
                  </a:schemeClr>
                </a:solidFill>
                <a:latin typeface="PF BeauSans Pro" panose="02000503040000020004" pitchFamily="50" charset="0"/>
              </a:rPr>
              <a:t>Alt 2</a:t>
            </a:r>
          </a:p>
        </p:txBody>
      </p:sp>
      <p:pic>
        <p:nvPicPr>
          <p:cNvPr id="43" name="Bildobjekt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97" y="505769"/>
            <a:ext cx="476250" cy="476250"/>
          </a:xfrm>
          <a:prstGeom prst="rect">
            <a:avLst/>
          </a:prstGeom>
        </p:spPr>
      </p:pic>
      <p:pic>
        <p:nvPicPr>
          <p:cNvPr id="44" name="Bildobjekt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81" y="2566610"/>
            <a:ext cx="476250" cy="476250"/>
          </a:xfrm>
          <a:prstGeom prst="rect">
            <a:avLst/>
          </a:prstGeom>
        </p:spPr>
      </p:pic>
      <p:pic>
        <p:nvPicPr>
          <p:cNvPr id="45" name="Bildobjekt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81" y="4710827"/>
            <a:ext cx="476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54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1628051" y="981140"/>
            <a:ext cx="18137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Trebuchet MS" panose="020B0603020202020204" pitchFamily="34" charset="0"/>
              </a:rPr>
              <a:t>E-faktura/E-order </a:t>
            </a:r>
            <a:br>
              <a:rPr lang="sv-SE" sz="1100" dirty="0">
                <a:latin typeface="Trebuchet MS" panose="020B0603020202020204" pitchFamily="34" charset="0"/>
              </a:rPr>
            </a:br>
            <a:r>
              <a:rPr lang="sv-SE" sz="1100" dirty="0">
                <a:latin typeface="Trebuchet MS" panose="020B0603020202020204" pitchFamily="34" charset="0"/>
              </a:rPr>
              <a:t>från leverantör</a:t>
            </a:r>
          </a:p>
          <a:p>
            <a:pPr algn="ctr"/>
            <a:endParaRPr lang="sv-SE" sz="1200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178" name="textruta 177"/>
          <p:cNvSpPr txBox="1"/>
          <p:nvPr/>
        </p:nvSpPr>
        <p:spPr>
          <a:xfrm>
            <a:off x="1904834" y="2274100"/>
            <a:ext cx="126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Trebuchet MS" panose="020B0603020202020204" pitchFamily="34" charset="0"/>
              </a:rPr>
              <a:t>Pappersfaktura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00" name="V-form 199"/>
          <p:cNvSpPr/>
          <p:nvPr/>
        </p:nvSpPr>
        <p:spPr>
          <a:xfrm>
            <a:off x="3271795" y="1791775"/>
            <a:ext cx="2355106" cy="660486"/>
          </a:xfrm>
          <a:prstGeom prst="chevron">
            <a:avLst/>
          </a:prstGeom>
          <a:noFill/>
          <a:ln w="19050">
            <a:solidFill>
              <a:srgbClr val="49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56" name="textruta 155"/>
          <p:cNvSpPr txBox="1"/>
          <p:nvPr/>
        </p:nvSpPr>
        <p:spPr>
          <a:xfrm>
            <a:off x="3463053" y="1927294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Trebuchet MS" panose="020B0603020202020204" pitchFamily="34" charset="0"/>
              </a:rPr>
              <a:t>Skicka till </a:t>
            </a:r>
            <a:r>
              <a:rPr lang="sv-SE" sz="1100" dirty="0" err="1">
                <a:latin typeface="Trebuchet MS" panose="020B0603020202020204" pitchFamily="34" charset="0"/>
              </a:rPr>
              <a:t>scanningcentral</a:t>
            </a:r>
            <a:endParaRPr lang="sv-SE" sz="1100" dirty="0">
              <a:latin typeface="Trebuchet MS" panose="020B0603020202020204" pitchFamily="34" charset="0"/>
            </a:endParaRPr>
          </a:p>
          <a:p>
            <a:pPr algn="ctr"/>
            <a:r>
              <a:rPr lang="sv-SE" sz="1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(du själv eller din leverantör)</a:t>
            </a:r>
          </a:p>
        </p:txBody>
      </p:sp>
      <p:sp>
        <p:nvSpPr>
          <p:cNvPr id="201" name="V-form 200"/>
          <p:cNvSpPr/>
          <p:nvPr/>
        </p:nvSpPr>
        <p:spPr>
          <a:xfrm>
            <a:off x="5406744" y="1790037"/>
            <a:ext cx="3575331" cy="660487"/>
          </a:xfrm>
          <a:prstGeom prst="chevron">
            <a:avLst/>
          </a:prstGeom>
          <a:noFill/>
          <a:ln w="19050">
            <a:solidFill>
              <a:srgbClr val="49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02" name="textruta 201"/>
          <p:cNvSpPr txBox="1"/>
          <p:nvPr/>
        </p:nvSpPr>
        <p:spPr>
          <a:xfrm>
            <a:off x="5818159" y="1817278"/>
            <a:ext cx="26400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Trebuchet MS" panose="020B0603020202020204" pitchFamily="34" charset="0"/>
              </a:rPr>
              <a:t>Läs in e-fakturan i ditt program, </a:t>
            </a:r>
            <a:br>
              <a:rPr lang="sv-SE" sz="1100" dirty="0">
                <a:latin typeface="Trebuchet MS" panose="020B0603020202020204" pitchFamily="34" charset="0"/>
              </a:rPr>
            </a:br>
            <a:r>
              <a:rPr lang="sv-SE" sz="1100" dirty="0">
                <a:latin typeface="Trebuchet MS" panose="020B0603020202020204" pitchFamily="34" charset="0"/>
              </a:rPr>
              <a:t>registrering sker automatiskt</a:t>
            </a:r>
          </a:p>
          <a:p>
            <a:pPr algn="ctr"/>
            <a:r>
              <a:rPr lang="sv-SE" sz="1100" dirty="0">
                <a:latin typeface="Trebuchet MS" panose="020B0603020202020204" pitchFamily="34" charset="0"/>
              </a:rPr>
              <a:t>Pappersfaktura: 14 kr/st</a:t>
            </a:r>
          </a:p>
        </p:txBody>
      </p:sp>
      <p:sp>
        <p:nvSpPr>
          <p:cNvPr id="212" name="textruta 211"/>
          <p:cNvSpPr txBox="1"/>
          <p:nvPr/>
        </p:nvSpPr>
        <p:spPr>
          <a:xfrm>
            <a:off x="2007080" y="3480608"/>
            <a:ext cx="1061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 err="1">
                <a:latin typeface="Trebuchet MS" panose="020B0603020202020204" pitchFamily="34" charset="0"/>
              </a:rPr>
              <a:t>Pdf</a:t>
            </a:r>
            <a:r>
              <a:rPr lang="sv-SE" sz="1100" dirty="0">
                <a:latin typeface="Trebuchet MS" panose="020B0603020202020204" pitchFamily="34" charset="0"/>
              </a:rPr>
              <a:t>-faktura</a:t>
            </a:r>
            <a:endParaRPr lang="sv-SE" sz="1200" b="1" dirty="0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17" name="V-form 216"/>
          <p:cNvSpPr/>
          <p:nvPr/>
        </p:nvSpPr>
        <p:spPr>
          <a:xfrm>
            <a:off x="3279729" y="2986512"/>
            <a:ext cx="2347171" cy="660486"/>
          </a:xfrm>
          <a:prstGeom prst="chevron">
            <a:avLst/>
          </a:prstGeom>
          <a:noFill/>
          <a:ln w="19050">
            <a:solidFill>
              <a:srgbClr val="49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8" name="textruta 217"/>
          <p:cNvSpPr txBox="1"/>
          <p:nvPr/>
        </p:nvSpPr>
        <p:spPr>
          <a:xfrm>
            <a:off x="3470989" y="3122031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Trebuchet MS" panose="020B0603020202020204" pitchFamily="34" charset="0"/>
              </a:rPr>
              <a:t>Skicka till </a:t>
            </a:r>
            <a:r>
              <a:rPr lang="sv-SE" sz="1100" dirty="0" err="1">
                <a:latin typeface="Trebuchet MS" panose="020B0603020202020204" pitchFamily="34" charset="0"/>
              </a:rPr>
              <a:t>scanningcentral</a:t>
            </a:r>
            <a:endParaRPr lang="sv-SE" sz="1100" dirty="0">
              <a:latin typeface="Trebuchet MS" panose="020B0603020202020204" pitchFamily="34" charset="0"/>
            </a:endParaRPr>
          </a:p>
          <a:p>
            <a:pPr algn="ctr"/>
            <a:r>
              <a:rPr lang="sv-SE" sz="1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(du själv eller din leverantör)</a:t>
            </a:r>
          </a:p>
        </p:txBody>
      </p:sp>
      <p:sp>
        <p:nvSpPr>
          <p:cNvPr id="219" name="V-form 218"/>
          <p:cNvSpPr/>
          <p:nvPr/>
        </p:nvSpPr>
        <p:spPr>
          <a:xfrm>
            <a:off x="5401981" y="2984774"/>
            <a:ext cx="3575331" cy="660487"/>
          </a:xfrm>
          <a:prstGeom prst="chevron">
            <a:avLst/>
          </a:prstGeom>
          <a:noFill/>
          <a:ln w="19050">
            <a:solidFill>
              <a:srgbClr val="49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0" name="textruta 219"/>
          <p:cNvSpPr txBox="1"/>
          <p:nvPr/>
        </p:nvSpPr>
        <p:spPr>
          <a:xfrm>
            <a:off x="5975135" y="3012015"/>
            <a:ext cx="23471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Trebuchet MS" panose="020B0603020202020204" pitchFamily="34" charset="0"/>
              </a:rPr>
              <a:t>Läs in e-fakturan i ditt program, </a:t>
            </a:r>
            <a:br>
              <a:rPr lang="sv-SE" sz="1100" dirty="0">
                <a:latin typeface="Trebuchet MS" panose="020B0603020202020204" pitchFamily="34" charset="0"/>
              </a:rPr>
            </a:br>
            <a:r>
              <a:rPr lang="sv-SE" sz="1100" dirty="0">
                <a:latin typeface="Trebuchet MS" panose="020B0603020202020204" pitchFamily="34" charset="0"/>
              </a:rPr>
              <a:t>registrering sker automatiskt</a:t>
            </a:r>
          </a:p>
          <a:p>
            <a:pPr algn="ctr"/>
            <a:r>
              <a:rPr lang="sv-SE" sz="1100" dirty="0" err="1">
                <a:latin typeface="Trebuchet MS" panose="020B0603020202020204" pitchFamily="34" charset="0"/>
              </a:rPr>
              <a:t>Pdf</a:t>
            </a:r>
            <a:r>
              <a:rPr lang="sv-SE" sz="1100" dirty="0">
                <a:latin typeface="Trebuchet MS" panose="020B0603020202020204" pitchFamily="34" charset="0"/>
              </a:rPr>
              <a:t>-faktura: 8 kr/</a:t>
            </a:r>
            <a:r>
              <a:rPr lang="sv-SE" sz="1100" dirty="0" err="1">
                <a:latin typeface="Trebuchet MS" panose="020B0603020202020204" pitchFamily="34" charset="0"/>
              </a:rPr>
              <a:t>st</a:t>
            </a:r>
            <a:endParaRPr lang="sv-SE" sz="1100" dirty="0">
              <a:latin typeface="Trebuchet MS" panose="020B0603020202020204" pitchFamily="34" charset="0"/>
            </a:endParaRPr>
          </a:p>
        </p:txBody>
      </p:sp>
      <p:sp>
        <p:nvSpPr>
          <p:cNvPr id="226" name="V-form 225"/>
          <p:cNvSpPr/>
          <p:nvPr/>
        </p:nvSpPr>
        <p:spPr>
          <a:xfrm>
            <a:off x="3251674" y="604289"/>
            <a:ext cx="5725638" cy="660487"/>
          </a:xfrm>
          <a:prstGeom prst="chevron">
            <a:avLst/>
          </a:prstGeom>
          <a:noFill/>
          <a:ln w="19050">
            <a:solidFill>
              <a:srgbClr val="49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7" name="textruta 226"/>
          <p:cNvSpPr txBox="1"/>
          <p:nvPr/>
        </p:nvSpPr>
        <p:spPr>
          <a:xfrm>
            <a:off x="3499229" y="743894"/>
            <a:ext cx="5478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dirty="0">
                <a:latin typeface="Trebuchet MS" panose="020B0603020202020204" pitchFamily="34" charset="0"/>
              </a:rPr>
              <a:t>Läs in e-fakturan i ditt program, registrering sker automatiskt</a:t>
            </a:r>
          </a:p>
          <a:p>
            <a:pPr algn="ctr"/>
            <a:r>
              <a:rPr lang="sv-SE" sz="1100" dirty="0">
                <a:latin typeface="Trebuchet MS" panose="020B0603020202020204" pitchFamily="34" charset="0"/>
              </a:rPr>
              <a:t>E-faktura/E-order: 3 kr/</a:t>
            </a:r>
            <a:r>
              <a:rPr lang="sv-SE" sz="1100" dirty="0" err="1">
                <a:latin typeface="Trebuchet MS" panose="020B0603020202020204" pitchFamily="34" charset="0"/>
              </a:rPr>
              <a:t>st</a:t>
            </a:r>
            <a:endParaRPr lang="sv-SE" sz="11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C:\Users\MALIN~1.SAL\AppData\Local\Temp\SNAGHTML2a999364.PNG">
            <a:extLst>
              <a:ext uri="{FF2B5EF4-FFF2-40B4-BE49-F238E27FC236}">
                <a16:creationId xmlns:a16="http://schemas.microsoft.com/office/drawing/2014/main" id="{9BC8EE0A-A091-4A71-9F6D-034E09C78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497" y="41473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LIN~1.SAL\AppData\Local\Temp\SNAGHTML2a99e906.PNG">
            <a:extLst>
              <a:ext uri="{FF2B5EF4-FFF2-40B4-BE49-F238E27FC236}">
                <a16:creationId xmlns:a16="http://schemas.microsoft.com/office/drawing/2014/main" id="{9D36A2CD-E883-4DEF-9B59-29AD2D206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163" y="169092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ALIN~1.SAL\AppData\Local\Temp\SNAGHTML2a9d5bf5.PNG">
            <a:extLst>
              <a:ext uri="{FF2B5EF4-FFF2-40B4-BE49-F238E27FC236}">
                <a16:creationId xmlns:a16="http://schemas.microsoft.com/office/drawing/2014/main" id="{2C3B02FD-0B6D-43DD-ACDE-C2A307E17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146" y="290831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918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</TotalTime>
  <Words>244</Words>
  <Application>Microsoft Office PowerPoint</Application>
  <PresentationFormat>Widescreen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PF BeauSans Pro</vt:lpstr>
      <vt:lpstr>SketchFlow Print</vt:lpstr>
      <vt:lpstr>Trebuchet MS</vt:lpstr>
      <vt:lpstr>Office-tema</vt:lpstr>
      <vt:lpstr>PowerPoint Presentation</vt:lpstr>
      <vt:lpstr>PowerPoint Presentation</vt:lpstr>
    </vt:vector>
  </TitlesOfParts>
  <Company>Visma Spcs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Sälgfors</dc:creator>
  <cp:lastModifiedBy>Malin Sälgfors</cp:lastModifiedBy>
  <cp:revision>59</cp:revision>
  <dcterms:created xsi:type="dcterms:W3CDTF">2016-01-26T07:21:53Z</dcterms:created>
  <dcterms:modified xsi:type="dcterms:W3CDTF">2023-06-28T13:43:08Z</dcterms:modified>
</cp:coreProperties>
</file>